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707" r:id="rId2"/>
  </p:sldMasterIdLst>
  <p:notesMasterIdLst>
    <p:notesMasterId r:id="rId30"/>
  </p:notesMasterIdLst>
  <p:sldIdLst>
    <p:sldId id="364" r:id="rId3"/>
    <p:sldId id="422" r:id="rId4"/>
    <p:sldId id="412" r:id="rId5"/>
    <p:sldId id="415" r:id="rId6"/>
    <p:sldId id="373" r:id="rId7"/>
    <p:sldId id="401" r:id="rId8"/>
    <p:sldId id="444" r:id="rId9"/>
    <p:sldId id="445" r:id="rId10"/>
    <p:sldId id="446" r:id="rId11"/>
    <p:sldId id="447" r:id="rId12"/>
    <p:sldId id="433" r:id="rId13"/>
    <p:sldId id="448" r:id="rId14"/>
    <p:sldId id="449" r:id="rId15"/>
    <p:sldId id="450" r:id="rId16"/>
    <p:sldId id="451" r:id="rId17"/>
    <p:sldId id="452" r:id="rId18"/>
    <p:sldId id="443" r:id="rId19"/>
    <p:sldId id="435" r:id="rId20"/>
    <p:sldId id="436" r:id="rId21"/>
    <p:sldId id="437" r:id="rId22"/>
    <p:sldId id="438" r:id="rId23"/>
    <p:sldId id="439" r:id="rId24"/>
    <p:sldId id="441" r:id="rId25"/>
    <p:sldId id="442" r:id="rId26"/>
    <p:sldId id="440" r:id="rId27"/>
    <p:sldId id="454" r:id="rId28"/>
    <p:sldId id="274" r:id="rId29"/>
  </p:sldIdLst>
  <p:sldSz cx="9144000" cy="6858000" type="screen4x3"/>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7E0A1187-482C-4AE5-AA4E-EAB72F6CED3E}">
          <p14:sldIdLst>
            <p14:sldId id="364"/>
            <p14:sldId id="422"/>
            <p14:sldId id="412"/>
            <p14:sldId id="415"/>
            <p14:sldId id="373"/>
            <p14:sldId id="401"/>
            <p14:sldId id="444"/>
            <p14:sldId id="445"/>
            <p14:sldId id="446"/>
            <p14:sldId id="447"/>
            <p14:sldId id="433"/>
            <p14:sldId id="448"/>
            <p14:sldId id="449"/>
            <p14:sldId id="450"/>
            <p14:sldId id="451"/>
            <p14:sldId id="452"/>
            <p14:sldId id="443"/>
            <p14:sldId id="435"/>
            <p14:sldId id="436"/>
            <p14:sldId id="437"/>
            <p14:sldId id="438"/>
            <p14:sldId id="439"/>
            <p14:sldId id="441"/>
            <p14:sldId id="442"/>
            <p14:sldId id="440"/>
            <p14:sldId id="454"/>
            <p14:sldId id="274"/>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F3F"/>
    <a:srgbClr val="F5A540"/>
    <a:srgbClr val="F3943B"/>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7" autoAdjust="0"/>
    <p:restoredTop sz="94663" autoAdjust="0"/>
  </p:normalViewPr>
  <p:slideViewPr>
    <p:cSldViewPr>
      <p:cViewPr>
        <p:scale>
          <a:sx n="114" d="100"/>
          <a:sy n="114" d="100"/>
        </p:scale>
        <p:origin x="-147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_rels/data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ata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image" Target="../media/image17.jp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0C4535-F1B1-4168-B29F-A076D34F96A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529D3FBA-34A9-497D-9955-B36FF8DE4DD3}">
      <dgm:prSet phldrT="[Текст]"/>
      <dgm:spPr>
        <a:solidFill>
          <a:srgbClr val="00B050"/>
        </a:solidFill>
      </dgm:spPr>
      <dgm:t>
        <a:bodyPr/>
        <a:lstStyle/>
        <a:p>
          <a:r>
            <a:rPr lang="ru-RU" dirty="0" smtClean="0">
              <a:effectLst>
                <a:outerShdw blurRad="38100" dist="38100" dir="2700000" algn="tl">
                  <a:srgbClr val="000000">
                    <a:alpha val="43137"/>
                  </a:srgbClr>
                </a:outerShdw>
              </a:effectLst>
            </a:rPr>
            <a:t>Понятие взятки</a:t>
          </a:r>
          <a:endParaRPr lang="ru-RU" dirty="0">
            <a:effectLst>
              <a:outerShdw blurRad="38100" dist="38100" dir="2700000" algn="tl">
                <a:srgbClr val="000000">
                  <a:alpha val="43137"/>
                </a:srgbClr>
              </a:outerShdw>
            </a:effectLst>
          </a:endParaRPr>
        </a:p>
      </dgm:t>
    </dgm:pt>
    <dgm:pt modelId="{DEFBC08C-2036-4706-A472-51787F4ABBA8}" type="parTrans" cxnId="{AC20B19B-24C4-42D8-A6D2-263E0CFD1E14}">
      <dgm:prSet/>
      <dgm:spPr/>
      <dgm:t>
        <a:bodyPr/>
        <a:lstStyle/>
        <a:p>
          <a:endParaRPr lang="ru-RU"/>
        </a:p>
      </dgm:t>
    </dgm:pt>
    <dgm:pt modelId="{6D34E5E3-2B13-4BB3-A2F7-3675A1B740CE}" type="sibTrans" cxnId="{AC20B19B-24C4-42D8-A6D2-263E0CFD1E14}">
      <dgm:prSet/>
      <dgm:spPr/>
      <dgm:t>
        <a:bodyPr/>
        <a:lstStyle/>
        <a:p>
          <a:endParaRPr lang="ru-RU"/>
        </a:p>
      </dgm:t>
    </dgm:pt>
    <dgm:pt modelId="{01FDC524-1626-4FB4-BEDA-043E058D7A40}">
      <dgm:prSet phldrT="[Текст]"/>
      <dgm:spPr>
        <a:solidFill>
          <a:srgbClr val="0070C0"/>
        </a:solidFill>
      </dgm:spPr>
      <dgm:t>
        <a:bodyPr/>
        <a:lstStyle/>
        <a:p>
          <a:r>
            <a:rPr lang="ru-RU" dirty="0" smtClean="0">
              <a:effectLst>
                <a:outerShdw blurRad="38100" dist="38100" dir="2700000" algn="tl">
                  <a:srgbClr val="000000">
                    <a:alpha val="43137"/>
                  </a:srgbClr>
                </a:outerShdw>
              </a:effectLst>
            </a:rPr>
            <a:t>Понятие  незаконного вознаграждения</a:t>
          </a:r>
          <a:endParaRPr lang="ru-RU" dirty="0">
            <a:effectLst>
              <a:outerShdw blurRad="38100" dist="38100" dir="2700000" algn="tl">
                <a:srgbClr val="000000">
                  <a:alpha val="43137"/>
                </a:srgbClr>
              </a:outerShdw>
            </a:effectLst>
          </a:endParaRPr>
        </a:p>
      </dgm:t>
    </dgm:pt>
    <dgm:pt modelId="{653BFBF3-480A-466D-9B29-9AF83FC0C8F9}" type="parTrans" cxnId="{A595AE9D-97BC-46F8-AE92-799B3358F18B}">
      <dgm:prSet/>
      <dgm:spPr/>
      <dgm:t>
        <a:bodyPr/>
        <a:lstStyle/>
        <a:p>
          <a:endParaRPr lang="ru-RU"/>
        </a:p>
      </dgm:t>
    </dgm:pt>
    <dgm:pt modelId="{BB3F819F-60C6-43A2-8A6D-353E4E21C747}" type="sibTrans" cxnId="{A595AE9D-97BC-46F8-AE92-799B3358F18B}">
      <dgm:prSet/>
      <dgm:spPr/>
      <dgm:t>
        <a:bodyPr/>
        <a:lstStyle/>
        <a:p>
          <a:endParaRPr lang="ru-RU"/>
        </a:p>
      </dgm:t>
    </dgm:pt>
    <dgm:pt modelId="{CCB60880-B942-4193-A781-E0CFF0D2E3E2}">
      <dgm:prSet phldrT="[Текст]"/>
      <dgm:spPr>
        <a:solidFill>
          <a:srgbClr val="7030A0"/>
        </a:solidFill>
      </dgm:spPr>
      <dgm:t>
        <a:bodyPr/>
        <a:lstStyle/>
        <a:p>
          <a:r>
            <a:rPr lang="ru-RU" dirty="0" smtClean="0">
              <a:effectLst>
                <a:outerShdw blurRad="38100" dist="38100" dir="2700000" algn="tl">
                  <a:srgbClr val="000000">
                    <a:alpha val="43137"/>
                  </a:srgbClr>
                </a:outerShdw>
              </a:effectLst>
            </a:rPr>
            <a:t>Понятие покушения на получение взятки</a:t>
          </a:r>
          <a:endParaRPr lang="ru-RU" dirty="0">
            <a:effectLst>
              <a:outerShdw blurRad="38100" dist="38100" dir="2700000" algn="tl">
                <a:srgbClr val="000000">
                  <a:alpha val="43137"/>
                </a:srgbClr>
              </a:outerShdw>
            </a:effectLst>
          </a:endParaRPr>
        </a:p>
      </dgm:t>
    </dgm:pt>
    <dgm:pt modelId="{9B101A12-66A2-4066-99CF-3226C71D5BB1}" type="parTrans" cxnId="{694172BA-51D5-4B92-BB5D-AA9041C789DC}">
      <dgm:prSet/>
      <dgm:spPr/>
      <dgm:t>
        <a:bodyPr/>
        <a:lstStyle/>
        <a:p>
          <a:endParaRPr lang="ru-RU"/>
        </a:p>
      </dgm:t>
    </dgm:pt>
    <dgm:pt modelId="{420549BB-61BD-4CC9-BAF5-6FC2D7885FC5}" type="sibTrans" cxnId="{694172BA-51D5-4B92-BB5D-AA9041C789DC}">
      <dgm:prSet/>
      <dgm:spPr/>
      <dgm:t>
        <a:bodyPr/>
        <a:lstStyle/>
        <a:p>
          <a:endParaRPr lang="ru-RU"/>
        </a:p>
      </dgm:t>
    </dgm:pt>
    <dgm:pt modelId="{E3D5203D-F11E-43D7-892C-AF31D25141DB}">
      <dgm:prSet phldrT="[Текст]"/>
      <dgm:spPr>
        <a:solidFill>
          <a:srgbClr val="C00000"/>
        </a:solidFill>
      </dgm:spPr>
      <dgm:t>
        <a:bodyPr/>
        <a:lstStyle/>
        <a:p>
          <a:r>
            <a:rPr lang="ru-RU" dirty="0" smtClean="0">
              <a:effectLst>
                <a:outerShdw blurRad="38100" dist="38100" dir="2700000" algn="tl">
                  <a:srgbClr val="000000">
                    <a:alpha val="43137"/>
                  </a:srgbClr>
                </a:outerShdw>
              </a:effectLst>
            </a:rPr>
            <a:t>Участие родственников в получении взятки</a:t>
          </a:r>
          <a:endParaRPr lang="ru-RU" dirty="0">
            <a:effectLst>
              <a:outerShdw blurRad="38100" dist="38100" dir="2700000" algn="tl">
                <a:srgbClr val="000000">
                  <a:alpha val="43137"/>
                </a:srgbClr>
              </a:outerShdw>
            </a:effectLst>
          </a:endParaRPr>
        </a:p>
      </dgm:t>
    </dgm:pt>
    <dgm:pt modelId="{12B27165-C70F-4359-9AC2-373B4B23EA3B}" type="parTrans" cxnId="{8EA1B88E-6B83-4782-9C11-70E795A7BDA1}">
      <dgm:prSet/>
      <dgm:spPr/>
      <dgm:t>
        <a:bodyPr/>
        <a:lstStyle/>
        <a:p>
          <a:endParaRPr lang="ru-RU"/>
        </a:p>
      </dgm:t>
    </dgm:pt>
    <dgm:pt modelId="{B7A4F118-8616-4F37-BA31-8AD24C8A51D2}" type="sibTrans" cxnId="{8EA1B88E-6B83-4782-9C11-70E795A7BDA1}">
      <dgm:prSet/>
      <dgm:spPr/>
      <dgm:t>
        <a:bodyPr/>
        <a:lstStyle/>
        <a:p>
          <a:endParaRPr lang="ru-RU"/>
        </a:p>
      </dgm:t>
    </dgm:pt>
    <dgm:pt modelId="{90FD2845-F4B1-4873-90B0-B746333BA51D}">
      <dgm:prSet phldrT="[Текст]"/>
      <dgm:spPr>
        <a:solidFill>
          <a:schemeClr val="accent5">
            <a:lumMod val="50000"/>
          </a:schemeClr>
        </a:solidFill>
      </dgm:spPr>
      <dgm:t>
        <a:bodyPr/>
        <a:lstStyle/>
        <a:p>
          <a:r>
            <a:rPr lang="ru-RU" dirty="0" smtClean="0">
              <a:effectLst>
                <a:outerShdw blurRad="38100" dist="38100" dir="2700000" algn="tl">
                  <a:srgbClr val="000000">
                    <a:alpha val="43137"/>
                  </a:srgbClr>
                </a:outerShdw>
              </a:effectLst>
            </a:rPr>
            <a:t>Понятие вымогательства взятки</a:t>
          </a:r>
          <a:endParaRPr lang="ru-RU" dirty="0">
            <a:effectLst>
              <a:outerShdw blurRad="38100" dist="38100" dir="2700000" algn="tl">
                <a:srgbClr val="000000">
                  <a:alpha val="43137"/>
                </a:srgbClr>
              </a:outerShdw>
            </a:effectLst>
          </a:endParaRPr>
        </a:p>
      </dgm:t>
    </dgm:pt>
    <dgm:pt modelId="{3AB5AE0D-2F77-4438-AF49-FF8F020FB63C}" type="parTrans" cxnId="{33234DE9-CF86-4EC0-B990-F358F7EEB068}">
      <dgm:prSet/>
      <dgm:spPr/>
      <dgm:t>
        <a:bodyPr/>
        <a:lstStyle/>
        <a:p>
          <a:endParaRPr lang="ru-RU"/>
        </a:p>
      </dgm:t>
    </dgm:pt>
    <dgm:pt modelId="{C3C744E1-4BEC-477A-83FC-7FA3F43DA701}" type="sibTrans" cxnId="{33234DE9-CF86-4EC0-B990-F358F7EEB068}">
      <dgm:prSet/>
      <dgm:spPr/>
      <dgm:t>
        <a:bodyPr/>
        <a:lstStyle/>
        <a:p>
          <a:endParaRPr lang="ru-RU"/>
        </a:p>
      </dgm:t>
    </dgm:pt>
    <dgm:pt modelId="{348C7FFB-E117-43D7-B218-0978CFFBF53D}" type="pres">
      <dgm:prSet presAssocID="{030C4535-F1B1-4168-B29F-A076D34F96AB}" presName="Name0" presStyleCnt="0">
        <dgm:presLayoutVars>
          <dgm:chMax val="7"/>
          <dgm:chPref val="7"/>
          <dgm:dir/>
        </dgm:presLayoutVars>
      </dgm:prSet>
      <dgm:spPr/>
      <dgm:t>
        <a:bodyPr/>
        <a:lstStyle/>
        <a:p>
          <a:endParaRPr lang="ru-RU"/>
        </a:p>
      </dgm:t>
    </dgm:pt>
    <dgm:pt modelId="{9A75DE2A-D985-475D-82E8-7CD68F295D3F}" type="pres">
      <dgm:prSet presAssocID="{030C4535-F1B1-4168-B29F-A076D34F96AB}" presName="Name1" presStyleCnt="0"/>
      <dgm:spPr/>
    </dgm:pt>
    <dgm:pt modelId="{0E7A61AA-CB90-4B97-B1A8-CA882057014C}" type="pres">
      <dgm:prSet presAssocID="{030C4535-F1B1-4168-B29F-A076D34F96AB}" presName="cycle" presStyleCnt="0"/>
      <dgm:spPr/>
    </dgm:pt>
    <dgm:pt modelId="{92BD951A-31B4-4F07-9098-C05F7462508B}" type="pres">
      <dgm:prSet presAssocID="{030C4535-F1B1-4168-B29F-A076D34F96AB}" presName="srcNode" presStyleLbl="node1" presStyleIdx="0" presStyleCnt="5"/>
      <dgm:spPr/>
    </dgm:pt>
    <dgm:pt modelId="{02B2B51B-4A62-416A-A234-8543975A6DD8}" type="pres">
      <dgm:prSet presAssocID="{030C4535-F1B1-4168-B29F-A076D34F96AB}" presName="conn" presStyleLbl="parChTrans1D2" presStyleIdx="0" presStyleCnt="1"/>
      <dgm:spPr/>
      <dgm:t>
        <a:bodyPr/>
        <a:lstStyle/>
        <a:p>
          <a:endParaRPr lang="ru-RU"/>
        </a:p>
      </dgm:t>
    </dgm:pt>
    <dgm:pt modelId="{56D0BA81-9C69-4616-8361-49023B999337}" type="pres">
      <dgm:prSet presAssocID="{030C4535-F1B1-4168-B29F-A076D34F96AB}" presName="extraNode" presStyleLbl="node1" presStyleIdx="0" presStyleCnt="5"/>
      <dgm:spPr/>
    </dgm:pt>
    <dgm:pt modelId="{97970A73-B1C6-47F6-9F51-866093A3E28C}" type="pres">
      <dgm:prSet presAssocID="{030C4535-F1B1-4168-B29F-A076D34F96AB}" presName="dstNode" presStyleLbl="node1" presStyleIdx="0" presStyleCnt="5"/>
      <dgm:spPr/>
    </dgm:pt>
    <dgm:pt modelId="{0D1472F0-3B48-41CC-A8EF-36F0D315DAAA}" type="pres">
      <dgm:prSet presAssocID="{529D3FBA-34A9-497D-9955-B36FF8DE4DD3}" presName="text_1" presStyleLbl="node1" presStyleIdx="0" presStyleCnt="5">
        <dgm:presLayoutVars>
          <dgm:bulletEnabled val="1"/>
        </dgm:presLayoutVars>
      </dgm:prSet>
      <dgm:spPr/>
      <dgm:t>
        <a:bodyPr/>
        <a:lstStyle/>
        <a:p>
          <a:endParaRPr lang="ru-RU"/>
        </a:p>
      </dgm:t>
    </dgm:pt>
    <dgm:pt modelId="{EA3194DF-324B-4A89-93A2-901137812EC3}" type="pres">
      <dgm:prSet presAssocID="{529D3FBA-34A9-497D-9955-B36FF8DE4DD3}" presName="accent_1" presStyleCnt="0"/>
      <dgm:spPr/>
    </dgm:pt>
    <dgm:pt modelId="{93F50A8B-0701-4F49-A644-52BC04ACB66E}" type="pres">
      <dgm:prSet presAssocID="{529D3FBA-34A9-497D-9955-B36FF8DE4DD3}" presName="accentRepeatNode" presStyleLbl="solidFgAcc1" presStyleIdx="0" presStyleCnt="5" custLinFactNeighborX="-1556" custLinFactNeighborY="-4037"/>
      <dgm:spPr>
        <a:blipFill rotWithShape="0">
          <a:blip xmlns:r="http://schemas.openxmlformats.org/officeDocument/2006/relationships" r:embed="rId1"/>
          <a:stretch>
            <a:fillRect/>
          </a:stretch>
        </a:blipFill>
        <a:ln>
          <a:solidFill>
            <a:srgbClr val="FF0000"/>
          </a:solidFill>
        </a:ln>
      </dgm:spPr>
    </dgm:pt>
    <dgm:pt modelId="{BFF427E6-AADC-45A6-85D2-82AD462C5F76}" type="pres">
      <dgm:prSet presAssocID="{01FDC524-1626-4FB4-BEDA-043E058D7A40}" presName="text_2" presStyleLbl="node1" presStyleIdx="1" presStyleCnt="5">
        <dgm:presLayoutVars>
          <dgm:bulletEnabled val="1"/>
        </dgm:presLayoutVars>
      </dgm:prSet>
      <dgm:spPr/>
      <dgm:t>
        <a:bodyPr/>
        <a:lstStyle/>
        <a:p>
          <a:endParaRPr lang="ru-RU"/>
        </a:p>
      </dgm:t>
    </dgm:pt>
    <dgm:pt modelId="{1C961893-C66A-41BA-B4A2-64209719033D}" type="pres">
      <dgm:prSet presAssocID="{01FDC524-1626-4FB4-BEDA-043E058D7A40}" presName="accent_2" presStyleCnt="0"/>
      <dgm:spPr/>
    </dgm:pt>
    <dgm:pt modelId="{5887E8E8-EBAA-47E2-8835-5C7D3C8B3CF5}" type="pres">
      <dgm:prSet presAssocID="{01FDC524-1626-4FB4-BEDA-043E058D7A40}" presName="accentRepeatNode" presStyleLbl="solidFgAcc1" presStyleIdx="1" presStyleCnt="5"/>
      <dgm:spPr>
        <a:blipFill rotWithShape="0">
          <a:blip xmlns:r="http://schemas.openxmlformats.org/officeDocument/2006/relationships" r:embed="rId2"/>
          <a:stretch>
            <a:fillRect/>
          </a:stretch>
        </a:blipFill>
        <a:ln>
          <a:solidFill>
            <a:srgbClr val="FF0000"/>
          </a:solidFill>
        </a:ln>
      </dgm:spPr>
    </dgm:pt>
    <dgm:pt modelId="{8500D65A-2BDF-4845-BE15-417406BE2CC4}" type="pres">
      <dgm:prSet presAssocID="{CCB60880-B942-4193-A781-E0CFF0D2E3E2}" presName="text_3" presStyleLbl="node1" presStyleIdx="2" presStyleCnt="5">
        <dgm:presLayoutVars>
          <dgm:bulletEnabled val="1"/>
        </dgm:presLayoutVars>
      </dgm:prSet>
      <dgm:spPr/>
      <dgm:t>
        <a:bodyPr/>
        <a:lstStyle/>
        <a:p>
          <a:endParaRPr lang="ru-RU"/>
        </a:p>
      </dgm:t>
    </dgm:pt>
    <dgm:pt modelId="{60BE86D0-0E2E-4DBF-A474-6A977E4D6AEA}" type="pres">
      <dgm:prSet presAssocID="{CCB60880-B942-4193-A781-E0CFF0D2E3E2}" presName="accent_3" presStyleCnt="0"/>
      <dgm:spPr/>
    </dgm:pt>
    <dgm:pt modelId="{C24BED58-D22A-4A97-A6E4-0FADC67AF301}" type="pres">
      <dgm:prSet presAssocID="{CCB60880-B942-4193-A781-E0CFF0D2E3E2}" presName="accentRepeatNode" presStyleLbl="solidFgAcc1" presStyleIdx="2" presStyleCnt="5" custLinFactNeighborX="1479" custLinFactNeighborY="-679"/>
      <dgm:spPr>
        <a:blipFill rotWithShape="0">
          <a:blip xmlns:r="http://schemas.openxmlformats.org/officeDocument/2006/relationships" r:embed="rId3"/>
          <a:stretch>
            <a:fillRect/>
          </a:stretch>
        </a:blipFill>
        <a:ln>
          <a:solidFill>
            <a:srgbClr val="FF0000"/>
          </a:solidFill>
        </a:ln>
      </dgm:spPr>
    </dgm:pt>
    <dgm:pt modelId="{244EC7C2-06A9-4FC4-B781-49BD397B2104}" type="pres">
      <dgm:prSet presAssocID="{E3D5203D-F11E-43D7-892C-AF31D25141DB}" presName="text_4" presStyleLbl="node1" presStyleIdx="3" presStyleCnt="5">
        <dgm:presLayoutVars>
          <dgm:bulletEnabled val="1"/>
        </dgm:presLayoutVars>
      </dgm:prSet>
      <dgm:spPr/>
      <dgm:t>
        <a:bodyPr/>
        <a:lstStyle/>
        <a:p>
          <a:endParaRPr lang="ru-RU"/>
        </a:p>
      </dgm:t>
    </dgm:pt>
    <dgm:pt modelId="{3BFB05C0-41C3-49CE-92D6-D8426AD80F6F}" type="pres">
      <dgm:prSet presAssocID="{E3D5203D-F11E-43D7-892C-AF31D25141DB}" presName="accent_4" presStyleCnt="0"/>
      <dgm:spPr/>
    </dgm:pt>
    <dgm:pt modelId="{DB32C379-172E-4EDD-9E38-33E239E9FF93}" type="pres">
      <dgm:prSet presAssocID="{E3D5203D-F11E-43D7-892C-AF31D25141DB}" presName="accentRepeatNode" presStyleLbl="solidFgAcc1" presStyleIdx="3" presStyleCnt="5"/>
      <dgm:spPr>
        <a:blipFill rotWithShape="0">
          <a:blip xmlns:r="http://schemas.openxmlformats.org/officeDocument/2006/relationships" r:embed="rId4"/>
          <a:stretch>
            <a:fillRect/>
          </a:stretch>
        </a:blipFill>
        <a:ln>
          <a:solidFill>
            <a:srgbClr val="FF0000"/>
          </a:solidFill>
        </a:ln>
      </dgm:spPr>
    </dgm:pt>
    <dgm:pt modelId="{F95D0CBF-1F3C-4527-848A-7B8CF228CE18}" type="pres">
      <dgm:prSet presAssocID="{90FD2845-F4B1-4873-90B0-B746333BA51D}" presName="text_5" presStyleLbl="node1" presStyleIdx="4" presStyleCnt="5">
        <dgm:presLayoutVars>
          <dgm:bulletEnabled val="1"/>
        </dgm:presLayoutVars>
      </dgm:prSet>
      <dgm:spPr/>
      <dgm:t>
        <a:bodyPr/>
        <a:lstStyle/>
        <a:p>
          <a:endParaRPr lang="ru-RU"/>
        </a:p>
      </dgm:t>
    </dgm:pt>
    <dgm:pt modelId="{03B56C6C-8E8D-462E-AED8-2B84211FA217}" type="pres">
      <dgm:prSet presAssocID="{90FD2845-F4B1-4873-90B0-B746333BA51D}" presName="accent_5" presStyleCnt="0"/>
      <dgm:spPr/>
    </dgm:pt>
    <dgm:pt modelId="{971E526C-753E-453B-BE04-DE783AAE2193}" type="pres">
      <dgm:prSet presAssocID="{90FD2845-F4B1-4873-90B0-B746333BA51D}" presName="accentRepeatNode" presStyleLbl="solidFgAcc1" presStyleIdx="4" presStyleCnt="5"/>
      <dgm:spPr>
        <a:blipFill rotWithShape="0">
          <a:blip xmlns:r="http://schemas.openxmlformats.org/officeDocument/2006/relationships" r:embed="rId5"/>
          <a:stretch>
            <a:fillRect/>
          </a:stretch>
        </a:blipFill>
        <a:ln>
          <a:solidFill>
            <a:srgbClr val="FF0000"/>
          </a:solidFill>
        </a:ln>
      </dgm:spPr>
    </dgm:pt>
  </dgm:ptLst>
  <dgm:cxnLst>
    <dgm:cxn modelId="{A6EB771E-15B9-4A22-8E5C-87F4D8B9017B}" type="presOf" srcId="{6D34E5E3-2B13-4BB3-A2F7-3675A1B740CE}" destId="{02B2B51B-4A62-416A-A234-8543975A6DD8}" srcOrd="0" destOrd="0" presId="urn:microsoft.com/office/officeart/2008/layout/VerticalCurvedList"/>
    <dgm:cxn modelId="{694172BA-51D5-4B92-BB5D-AA9041C789DC}" srcId="{030C4535-F1B1-4168-B29F-A076D34F96AB}" destId="{CCB60880-B942-4193-A781-E0CFF0D2E3E2}" srcOrd="2" destOrd="0" parTransId="{9B101A12-66A2-4066-99CF-3226C71D5BB1}" sibTransId="{420549BB-61BD-4CC9-BAF5-6FC2D7885FC5}"/>
    <dgm:cxn modelId="{33234DE9-CF86-4EC0-B990-F358F7EEB068}" srcId="{030C4535-F1B1-4168-B29F-A076D34F96AB}" destId="{90FD2845-F4B1-4873-90B0-B746333BA51D}" srcOrd="4" destOrd="0" parTransId="{3AB5AE0D-2F77-4438-AF49-FF8F020FB63C}" sibTransId="{C3C744E1-4BEC-477A-83FC-7FA3F43DA701}"/>
    <dgm:cxn modelId="{8EA1B88E-6B83-4782-9C11-70E795A7BDA1}" srcId="{030C4535-F1B1-4168-B29F-A076D34F96AB}" destId="{E3D5203D-F11E-43D7-892C-AF31D25141DB}" srcOrd="3" destOrd="0" parTransId="{12B27165-C70F-4359-9AC2-373B4B23EA3B}" sibTransId="{B7A4F118-8616-4F37-BA31-8AD24C8A51D2}"/>
    <dgm:cxn modelId="{25EFAA99-D858-4C76-A38F-EBF76EAEEC90}" type="presOf" srcId="{CCB60880-B942-4193-A781-E0CFF0D2E3E2}" destId="{8500D65A-2BDF-4845-BE15-417406BE2CC4}" srcOrd="0" destOrd="0" presId="urn:microsoft.com/office/officeart/2008/layout/VerticalCurvedList"/>
    <dgm:cxn modelId="{4CA85128-4199-4902-BB6E-65B2AD4F4B9D}" type="presOf" srcId="{030C4535-F1B1-4168-B29F-A076D34F96AB}" destId="{348C7FFB-E117-43D7-B218-0978CFFBF53D}" srcOrd="0" destOrd="0" presId="urn:microsoft.com/office/officeart/2008/layout/VerticalCurvedList"/>
    <dgm:cxn modelId="{A595AE9D-97BC-46F8-AE92-799B3358F18B}" srcId="{030C4535-F1B1-4168-B29F-A076D34F96AB}" destId="{01FDC524-1626-4FB4-BEDA-043E058D7A40}" srcOrd="1" destOrd="0" parTransId="{653BFBF3-480A-466D-9B29-9AF83FC0C8F9}" sibTransId="{BB3F819F-60C6-43A2-8A6D-353E4E21C747}"/>
    <dgm:cxn modelId="{9E199882-0A8E-400A-876F-AE524B117E62}" type="presOf" srcId="{E3D5203D-F11E-43D7-892C-AF31D25141DB}" destId="{244EC7C2-06A9-4FC4-B781-49BD397B2104}" srcOrd="0" destOrd="0" presId="urn:microsoft.com/office/officeart/2008/layout/VerticalCurvedList"/>
    <dgm:cxn modelId="{4BA7A434-A83C-48BF-90FE-11B5CA3CD20D}" type="presOf" srcId="{529D3FBA-34A9-497D-9955-B36FF8DE4DD3}" destId="{0D1472F0-3B48-41CC-A8EF-36F0D315DAAA}" srcOrd="0" destOrd="0" presId="urn:microsoft.com/office/officeart/2008/layout/VerticalCurvedList"/>
    <dgm:cxn modelId="{FC6A21F3-1C36-4196-8184-3279D38D0C01}" type="presOf" srcId="{90FD2845-F4B1-4873-90B0-B746333BA51D}" destId="{F95D0CBF-1F3C-4527-848A-7B8CF228CE18}" srcOrd="0" destOrd="0" presId="urn:microsoft.com/office/officeart/2008/layout/VerticalCurvedList"/>
    <dgm:cxn modelId="{A1127AF3-2337-471C-8AC9-FFE2C35F7327}" type="presOf" srcId="{01FDC524-1626-4FB4-BEDA-043E058D7A40}" destId="{BFF427E6-AADC-45A6-85D2-82AD462C5F76}" srcOrd="0" destOrd="0" presId="urn:microsoft.com/office/officeart/2008/layout/VerticalCurvedList"/>
    <dgm:cxn modelId="{AC20B19B-24C4-42D8-A6D2-263E0CFD1E14}" srcId="{030C4535-F1B1-4168-B29F-A076D34F96AB}" destId="{529D3FBA-34A9-497D-9955-B36FF8DE4DD3}" srcOrd="0" destOrd="0" parTransId="{DEFBC08C-2036-4706-A472-51787F4ABBA8}" sibTransId="{6D34E5E3-2B13-4BB3-A2F7-3675A1B740CE}"/>
    <dgm:cxn modelId="{96B4D583-2E62-4847-A1C1-7CFCF8B6709D}" type="presParOf" srcId="{348C7FFB-E117-43D7-B218-0978CFFBF53D}" destId="{9A75DE2A-D985-475D-82E8-7CD68F295D3F}" srcOrd="0" destOrd="0" presId="urn:microsoft.com/office/officeart/2008/layout/VerticalCurvedList"/>
    <dgm:cxn modelId="{770659A5-DA89-4CC5-B95A-6C5931D708B6}" type="presParOf" srcId="{9A75DE2A-D985-475D-82E8-7CD68F295D3F}" destId="{0E7A61AA-CB90-4B97-B1A8-CA882057014C}" srcOrd="0" destOrd="0" presId="urn:microsoft.com/office/officeart/2008/layout/VerticalCurvedList"/>
    <dgm:cxn modelId="{A23B8CA0-8C4C-45F2-AC43-ABDA033D3571}" type="presParOf" srcId="{0E7A61AA-CB90-4B97-B1A8-CA882057014C}" destId="{92BD951A-31B4-4F07-9098-C05F7462508B}" srcOrd="0" destOrd="0" presId="urn:microsoft.com/office/officeart/2008/layout/VerticalCurvedList"/>
    <dgm:cxn modelId="{32CBAFB6-8173-42A5-9F4C-151817CE8D8C}" type="presParOf" srcId="{0E7A61AA-CB90-4B97-B1A8-CA882057014C}" destId="{02B2B51B-4A62-416A-A234-8543975A6DD8}" srcOrd="1" destOrd="0" presId="urn:microsoft.com/office/officeart/2008/layout/VerticalCurvedList"/>
    <dgm:cxn modelId="{A7C43F92-46B4-4AE0-AFA6-BBD1E5A1AC6C}" type="presParOf" srcId="{0E7A61AA-CB90-4B97-B1A8-CA882057014C}" destId="{56D0BA81-9C69-4616-8361-49023B999337}" srcOrd="2" destOrd="0" presId="urn:microsoft.com/office/officeart/2008/layout/VerticalCurvedList"/>
    <dgm:cxn modelId="{8758AB47-2E31-40EC-A708-EB17ED2294AC}" type="presParOf" srcId="{0E7A61AA-CB90-4B97-B1A8-CA882057014C}" destId="{97970A73-B1C6-47F6-9F51-866093A3E28C}" srcOrd="3" destOrd="0" presId="urn:microsoft.com/office/officeart/2008/layout/VerticalCurvedList"/>
    <dgm:cxn modelId="{DB1E80D1-7E79-4793-8D2B-C824DBD20DC0}" type="presParOf" srcId="{9A75DE2A-D985-475D-82E8-7CD68F295D3F}" destId="{0D1472F0-3B48-41CC-A8EF-36F0D315DAAA}" srcOrd="1" destOrd="0" presId="urn:microsoft.com/office/officeart/2008/layout/VerticalCurvedList"/>
    <dgm:cxn modelId="{5421339C-7E9C-44A7-BB86-72F04729A14E}" type="presParOf" srcId="{9A75DE2A-D985-475D-82E8-7CD68F295D3F}" destId="{EA3194DF-324B-4A89-93A2-901137812EC3}" srcOrd="2" destOrd="0" presId="urn:microsoft.com/office/officeart/2008/layout/VerticalCurvedList"/>
    <dgm:cxn modelId="{9DFFAB32-1237-4240-9AB8-E8DD32A8FC83}" type="presParOf" srcId="{EA3194DF-324B-4A89-93A2-901137812EC3}" destId="{93F50A8B-0701-4F49-A644-52BC04ACB66E}" srcOrd="0" destOrd="0" presId="urn:microsoft.com/office/officeart/2008/layout/VerticalCurvedList"/>
    <dgm:cxn modelId="{B835B347-47C7-4051-B89C-7ED2B381B82D}" type="presParOf" srcId="{9A75DE2A-D985-475D-82E8-7CD68F295D3F}" destId="{BFF427E6-AADC-45A6-85D2-82AD462C5F76}" srcOrd="3" destOrd="0" presId="urn:microsoft.com/office/officeart/2008/layout/VerticalCurvedList"/>
    <dgm:cxn modelId="{98A95889-C63C-4237-A1CC-9DDCB7372D4A}" type="presParOf" srcId="{9A75DE2A-D985-475D-82E8-7CD68F295D3F}" destId="{1C961893-C66A-41BA-B4A2-64209719033D}" srcOrd="4" destOrd="0" presId="urn:microsoft.com/office/officeart/2008/layout/VerticalCurvedList"/>
    <dgm:cxn modelId="{FD90A7FC-1C5E-4557-A55F-8191DEF650E8}" type="presParOf" srcId="{1C961893-C66A-41BA-B4A2-64209719033D}" destId="{5887E8E8-EBAA-47E2-8835-5C7D3C8B3CF5}" srcOrd="0" destOrd="0" presId="urn:microsoft.com/office/officeart/2008/layout/VerticalCurvedList"/>
    <dgm:cxn modelId="{EDF6DEC0-178D-4865-886F-661BACAB5CBB}" type="presParOf" srcId="{9A75DE2A-D985-475D-82E8-7CD68F295D3F}" destId="{8500D65A-2BDF-4845-BE15-417406BE2CC4}" srcOrd="5" destOrd="0" presId="urn:microsoft.com/office/officeart/2008/layout/VerticalCurvedList"/>
    <dgm:cxn modelId="{9D0603E0-A471-4801-9000-4A6D1565442A}" type="presParOf" srcId="{9A75DE2A-D985-475D-82E8-7CD68F295D3F}" destId="{60BE86D0-0E2E-4DBF-A474-6A977E4D6AEA}" srcOrd="6" destOrd="0" presId="urn:microsoft.com/office/officeart/2008/layout/VerticalCurvedList"/>
    <dgm:cxn modelId="{B4A787B4-52C3-4074-8BE4-34604FA64993}" type="presParOf" srcId="{60BE86D0-0E2E-4DBF-A474-6A977E4D6AEA}" destId="{C24BED58-D22A-4A97-A6E4-0FADC67AF301}" srcOrd="0" destOrd="0" presId="urn:microsoft.com/office/officeart/2008/layout/VerticalCurvedList"/>
    <dgm:cxn modelId="{CA09B193-0D4C-44AD-B2EA-0C829833AE95}" type="presParOf" srcId="{9A75DE2A-D985-475D-82E8-7CD68F295D3F}" destId="{244EC7C2-06A9-4FC4-B781-49BD397B2104}" srcOrd="7" destOrd="0" presId="urn:microsoft.com/office/officeart/2008/layout/VerticalCurvedList"/>
    <dgm:cxn modelId="{9F09A4BD-7405-4FB5-9FD9-5A109C20017B}" type="presParOf" srcId="{9A75DE2A-D985-475D-82E8-7CD68F295D3F}" destId="{3BFB05C0-41C3-49CE-92D6-D8426AD80F6F}" srcOrd="8" destOrd="0" presId="urn:microsoft.com/office/officeart/2008/layout/VerticalCurvedList"/>
    <dgm:cxn modelId="{A9369EF7-D4D6-4229-8465-5FF830204AF0}" type="presParOf" srcId="{3BFB05C0-41C3-49CE-92D6-D8426AD80F6F}" destId="{DB32C379-172E-4EDD-9E38-33E239E9FF93}" srcOrd="0" destOrd="0" presId="urn:microsoft.com/office/officeart/2008/layout/VerticalCurvedList"/>
    <dgm:cxn modelId="{69831B10-5873-41BE-B14A-1F6464D4B5DF}" type="presParOf" srcId="{9A75DE2A-D985-475D-82E8-7CD68F295D3F}" destId="{F95D0CBF-1F3C-4527-848A-7B8CF228CE18}" srcOrd="9" destOrd="0" presId="urn:microsoft.com/office/officeart/2008/layout/VerticalCurvedList"/>
    <dgm:cxn modelId="{6D48F877-5F0F-4E74-B4A5-4ACACEE9A2A8}" type="presParOf" srcId="{9A75DE2A-D985-475D-82E8-7CD68F295D3F}" destId="{03B56C6C-8E8D-462E-AED8-2B84211FA217}" srcOrd="10" destOrd="0" presId="urn:microsoft.com/office/officeart/2008/layout/VerticalCurvedList"/>
    <dgm:cxn modelId="{85DB9CE7-C5B7-4A5F-AD9F-7F5456961571}" type="presParOf" srcId="{03B56C6C-8E8D-462E-AED8-2B84211FA217}" destId="{971E526C-753E-453B-BE04-DE783AAE219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81B418-8469-416A-9D07-F3DDF78CC3C4}" type="doc">
      <dgm:prSet loTypeId="urn:microsoft.com/office/officeart/2005/8/layout/lProcess3" loCatId="process" qsTypeId="urn:microsoft.com/office/officeart/2005/8/quickstyle/simple1" qsCatId="simple" csTypeId="urn:microsoft.com/office/officeart/2005/8/colors/accent1_2" csCatId="accent1" phldr="0"/>
      <dgm:spPr/>
      <dgm:t>
        <a:bodyPr/>
        <a:lstStyle/>
        <a:p>
          <a:endParaRPr lang="ru-RU"/>
        </a:p>
      </dgm:t>
    </dgm:pt>
    <dgm:pt modelId="{846B070A-F456-4DF5-8E3A-DB6784CD62BC}" type="pres">
      <dgm:prSet presAssocID="{7D81B418-8469-416A-9D07-F3DDF78CC3C4}" presName="Name0" presStyleCnt="0">
        <dgm:presLayoutVars>
          <dgm:chPref val="3"/>
          <dgm:dir/>
          <dgm:animLvl val="lvl"/>
          <dgm:resizeHandles/>
        </dgm:presLayoutVars>
      </dgm:prSet>
      <dgm:spPr/>
      <dgm:t>
        <a:bodyPr/>
        <a:lstStyle/>
        <a:p>
          <a:endParaRPr lang="ru-RU"/>
        </a:p>
      </dgm:t>
    </dgm:pt>
  </dgm:ptLst>
  <dgm:cxnLst>
    <dgm:cxn modelId="{535736E4-0096-4719-BC9F-9E1DC96C0534}" type="presOf" srcId="{7D81B418-8469-416A-9D07-F3DDF78CC3C4}" destId="{846B070A-F456-4DF5-8E3A-DB6784CD62BC}" srcOrd="0" destOrd="0" presId="urn:microsoft.com/office/officeart/2005/8/layout/lProcess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8C8235-1B2D-494C-B301-3898532A20F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ru-RU"/>
        </a:p>
      </dgm:t>
    </dgm:pt>
    <dgm:pt modelId="{D5B5CDBA-757F-413B-938A-72450427F8B1}">
      <dgm:prSet phldrT="[Текст]" custT="1"/>
      <dgm:spPr>
        <a:solidFill>
          <a:schemeClr val="accent6">
            <a:lumMod val="75000"/>
          </a:schemeClr>
        </a:solidFill>
      </dgm:spPr>
      <dgm:t>
        <a:bodyPr/>
        <a:lstStyle/>
        <a:p>
          <a:pPr algn="just"/>
          <a:r>
            <a:rPr lang="ru-RU" sz="1300" dirty="0" smtClean="0"/>
            <a:t>- </a:t>
          </a:r>
          <a:r>
            <a:rPr lang="ru-RU" sz="1400" dirty="0" smtClean="0">
              <a:latin typeface="Arial" panose="020B0604020202020204" pitchFamily="34" charset="0"/>
              <a:cs typeface="Arial" panose="020B0604020202020204" pitchFamily="34" charset="0"/>
            </a:rPr>
            <a:t>вести себя крайне осторожно, вежливо, без заискивания, не допуская опрометчивых высказываний, которые могли бы трактоваться взяткодателем (</a:t>
          </a:r>
          <a:r>
            <a:rPr lang="ru-RU" sz="1400" dirty="0" err="1" smtClean="0">
              <a:latin typeface="Arial" panose="020B0604020202020204" pitchFamily="34" charset="0"/>
              <a:cs typeface="Arial" panose="020B0604020202020204" pitchFamily="34" charset="0"/>
            </a:rPr>
            <a:t>взятковымогателем</a:t>
          </a:r>
          <a:r>
            <a:rPr lang="ru-RU" sz="1400" dirty="0" smtClean="0">
              <a:latin typeface="Arial" panose="020B0604020202020204" pitchFamily="34" charset="0"/>
              <a:cs typeface="Arial" panose="020B0604020202020204" pitchFamily="34" charset="0"/>
            </a:rPr>
            <a:t>) либо как готовность, либо как категорический отказ принять (дать) взятку; </a:t>
          </a:r>
          <a:endParaRPr lang="ru-RU" sz="1400" dirty="0">
            <a:latin typeface="Arial" panose="020B0604020202020204" pitchFamily="34" charset="0"/>
            <a:cs typeface="Arial" panose="020B0604020202020204" pitchFamily="34" charset="0"/>
          </a:endParaRPr>
        </a:p>
      </dgm:t>
    </dgm:pt>
    <dgm:pt modelId="{3A54955B-325A-4121-B19D-5C8B05F24D5E}" type="parTrans" cxnId="{36BCFF33-34A8-4DE6-9DA4-D051FC05AB68}">
      <dgm:prSet/>
      <dgm:spPr/>
      <dgm:t>
        <a:bodyPr/>
        <a:lstStyle/>
        <a:p>
          <a:endParaRPr lang="ru-RU"/>
        </a:p>
      </dgm:t>
    </dgm:pt>
    <dgm:pt modelId="{3E5DEC7F-2184-43E2-A236-F76738F7F302}" type="sibTrans" cxnId="{36BCFF33-34A8-4DE6-9DA4-D051FC05AB68}">
      <dgm:prSet/>
      <dgm:spPr>
        <a:solidFill>
          <a:srgbClr val="FF0000">
            <a:alpha val="90000"/>
          </a:srgbClr>
        </a:solidFill>
      </dgm:spPr>
      <dgm:t>
        <a:bodyPr/>
        <a:lstStyle/>
        <a:p>
          <a:endParaRPr lang="ru-RU"/>
        </a:p>
      </dgm:t>
    </dgm:pt>
    <dgm:pt modelId="{37DA2F70-1745-4DFC-A0C7-4C109A13A129}">
      <dgm:prSet phldrT="[Текст]" custT="1"/>
      <dgm:spPr>
        <a:solidFill>
          <a:schemeClr val="accent5">
            <a:lumMod val="75000"/>
          </a:schemeClr>
        </a:solidFill>
      </dgm:spPr>
      <dgm:t>
        <a:bodyPr/>
        <a:lstStyle/>
        <a:p>
          <a:pPr algn="just"/>
          <a:r>
            <a:rPr lang="ru-RU" sz="1400" dirty="0" smtClean="0">
              <a:latin typeface="Arial" panose="020B0604020202020204" pitchFamily="34" charset="0"/>
              <a:cs typeface="Arial" panose="020B0604020202020204" pitchFamily="34" charset="0"/>
            </a:rPr>
            <a:t>- внимательно выслушать и точно запомнить предложенные Вам условия (размеры сумм, наименование товаров и характер услуг, сроки и способы передачи взятки, форма коммерческого подкупа, последовательность решения вопросов); </a:t>
          </a:r>
          <a:endParaRPr lang="ru-RU" sz="1400" dirty="0">
            <a:latin typeface="Arial" panose="020B0604020202020204" pitchFamily="34" charset="0"/>
            <a:cs typeface="Arial" panose="020B0604020202020204" pitchFamily="34" charset="0"/>
          </a:endParaRPr>
        </a:p>
      </dgm:t>
    </dgm:pt>
    <dgm:pt modelId="{6CD16BAB-EA82-4320-90AB-0349951206AD}" type="parTrans" cxnId="{96DB1B79-7FF0-4F66-B3A6-29BA6EB00947}">
      <dgm:prSet/>
      <dgm:spPr/>
      <dgm:t>
        <a:bodyPr/>
        <a:lstStyle/>
        <a:p>
          <a:endParaRPr lang="ru-RU"/>
        </a:p>
      </dgm:t>
    </dgm:pt>
    <dgm:pt modelId="{970A491C-809E-44E8-8439-F95151E4084F}" type="sibTrans" cxnId="{96DB1B79-7FF0-4F66-B3A6-29BA6EB00947}">
      <dgm:prSet/>
      <dgm:spPr>
        <a:solidFill>
          <a:srgbClr val="FF0000">
            <a:alpha val="90000"/>
          </a:srgbClr>
        </a:solidFill>
      </dgm:spPr>
      <dgm:t>
        <a:bodyPr/>
        <a:lstStyle/>
        <a:p>
          <a:endParaRPr lang="ru-RU"/>
        </a:p>
      </dgm:t>
    </dgm:pt>
    <dgm:pt modelId="{C33934FA-DA15-4ABA-A503-EEB74EE849B6}">
      <dgm:prSet phldrT="[Текст]" custT="1"/>
      <dgm:spPr>
        <a:solidFill>
          <a:srgbClr val="002060"/>
        </a:solidFill>
      </dgm:spPr>
      <dgm:t>
        <a:bodyPr/>
        <a:lstStyle/>
        <a:p>
          <a:pPr algn="just"/>
          <a:r>
            <a:rPr lang="ru-RU" sz="1400" dirty="0" smtClean="0">
              <a:latin typeface="Arial" panose="020B0604020202020204" pitchFamily="34" charset="0"/>
              <a:cs typeface="Arial" panose="020B0604020202020204" pitchFamily="34" charset="0"/>
            </a:rPr>
            <a:t>- постараться перенести вопрос о времени и месте передачи взятки до следующей беседы и предложить хорошо знакомое Вам место для следующей встречи; </a:t>
          </a:r>
          <a:endParaRPr lang="ru-RU" sz="1400" dirty="0">
            <a:latin typeface="Arial" panose="020B0604020202020204" pitchFamily="34" charset="0"/>
            <a:cs typeface="Arial" panose="020B0604020202020204" pitchFamily="34" charset="0"/>
          </a:endParaRPr>
        </a:p>
      </dgm:t>
    </dgm:pt>
    <dgm:pt modelId="{72AD2068-5172-4D25-A039-7CB2560532B5}" type="parTrans" cxnId="{FB2FD4FD-2E48-404B-A1D0-17623B92762B}">
      <dgm:prSet/>
      <dgm:spPr/>
      <dgm:t>
        <a:bodyPr/>
        <a:lstStyle/>
        <a:p>
          <a:endParaRPr lang="ru-RU"/>
        </a:p>
      </dgm:t>
    </dgm:pt>
    <dgm:pt modelId="{7E58F305-1AA9-42BA-9543-107374A4217C}" type="sibTrans" cxnId="{FB2FD4FD-2E48-404B-A1D0-17623B92762B}">
      <dgm:prSet/>
      <dgm:spPr>
        <a:solidFill>
          <a:srgbClr val="FF0000">
            <a:alpha val="90000"/>
          </a:srgbClr>
        </a:solidFill>
      </dgm:spPr>
      <dgm:t>
        <a:bodyPr/>
        <a:lstStyle/>
        <a:p>
          <a:endParaRPr lang="ru-RU"/>
        </a:p>
      </dgm:t>
    </dgm:pt>
    <dgm:pt modelId="{DE73845D-1C52-40E8-81E3-2F422AAB0106}">
      <dgm:prSet phldrT="[Текст]" custT="1"/>
      <dgm:spPr>
        <a:solidFill>
          <a:srgbClr val="7030A0"/>
        </a:solidFill>
      </dgm:spPr>
      <dgm:t>
        <a:bodyPr/>
        <a:lstStyle/>
        <a:p>
          <a:pPr algn="just"/>
          <a:r>
            <a:rPr lang="ru-RU" sz="1400" dirty="0" smtClean="0">
              <a:latin typeface="Arial" panose="020B0604020202020204" pitchFamily="34" charset="0"/>
              <a:cs typeface="Arial" panose="020B0604020202020204" pitchFamily="34" charset="0"/>
            </a:rPr>
            <a:t>- не брать инициативу в разговоре на себя, больше «работать на прием», позволять потенциальному взяткополучателю (взяткодателю) «выговориться», сообщить Вам как можно больше информации; </a:t>
          </a:r>
          <a:endParaRPr lang="ru-RU" sz="1400" dirty="0">
            <a:latin typeface="Arial" panose="020B0604020202020204" pitchFamily="34" charset="0"/>
            <a:cs typeface="Arial" panose="020B0604020202020204" pitchFamily="34" charset="0"/>
          </a:endParaRPr>
        </a:p>
      </dgm:t>
    </dgm:pt>
    <dgm:pt modelId="{E8C895F3-3380-4980-AD24-6ABCB5996D9D}" type="parTrans" cxnId="{6D6D095A-9585-4DDF-B808-76078AEA2B54}">
      <dgm:prSet/>
      <dgm:spPr/>
      <dgm:t>
        <a:bodyPr/>
        <a:lstStyle/>
        <a:p>
          <a:endParaRPr lang="ru-RU"/>
        </a:p>
      </dgm:t>
    </dgm:pt>
    <dgm:pt modelId="{FE6A16E8-26C8-40C9-94F0-2BF3FC47959A}" type="sibTrans" cxnId="{6D6D095A-9585-4DDF-B808-76078AEA2B54}">
      <dgm:prSet/>
      <dgm:spPr>
        <a:solidFill>
          <a:srgbClr val="FF0000">
            <a:alpha val="90000"/>
          </a:srgbClr>
        </a:solidFill>
      </dgm:spPr>
      <dgm:t>
        <a:bodyPr/>
        <a:lstStyle/>
        <a:p>
          <a:endParaRPr lang="ru-RU"/>
        </a:p>
      </dgm:t>
    </dgm:pt>
    <dgm:pt modelId="{1567000B-6F94-4CA1-A04D-E9EF2F4E2583}">
      <dgm:prSet phldrT="[Текст]"/>
      <dgm:spPr>
        <a:solidFill>
          <a:schemeClr val="bg1">
            <a:lumMod val="50000"/>
          </a:schemeClr>
        </a:solidFill>
      </dgm:spPr>
      <dgm:t>
        <a:bodyPr/>
        <a:lstStyle/>
        <a:p>
          <a:pPr algn="just"/>
          <a:r>
            <a:rPr lang="ru-RU" dirty="0" smtClean="0"/>
            <a:t>- при наличии у Вас диктофона постараться записать (скрытно) предложение о взятке или ее вымогательстве. </a:t>
          </a:r>
          <a:endParaRPr lang="ru-RU" dirty="0"/>
        </a:p>
      </dgm:t>
    </dgm:pt>
    <dgm:pt modelId="{07C6E4B1-2752-4615-85B3-1B8A870A1207}" type="parTrans" cxnId="{F3F19B6E-36A3-4729-8C61-4D6A18F906A7}">
      <dgm:prSet/>
      <dgm:spPr/>
      <dgm:t>
        <a:bodyPr/>
        <a:lstStyle/>
        <a:p>
          <a:endParaRPr lang="ru-RU"/>
        </a:p>
      </dgm:t>
    </dgm:pt>
    <dgm:pt modelId="{9C01A872-9496-4AF0-900F-EEB39BC9900C}" type="sibTrans" cxnId="{F3F19B6E-36A3-4729-8C61-4D6A18F906A7}">
      <dgm:prSet/>
      <dgm:spPr/>
      <dgm:t>
        <a:bodyPr/>
        <a:lstStyle/>
        <a:p>
          <a:endParaRPr lang="ru-RU"/>
        </a:p>
      </dgm:t>
    </dgm:pt>
    <dgm:pt modelId="{1E696739-B35F-4D17-ABAE-0A70CD4F53A2}" type="pres">
      <dgm:prSet presAssocID="{828C8235-1B2D-494C-B301-3898532A20F7}" presName="outerComposite" presStyleCnt="0">
        <dgm:presLayoutVars>
          <dgm:chMax val="5"/>
          <dgm:dir/>
          <dgm:resizeHandles val="exact"/>
        </dgm:presLayoutVars>
      </dgm:prSet>
      <dgm:spPr/>
      <dgm:t>
        <a:bodyPr/>
        <a:lstStyle/>
        <a:p>
          <a:endParaRPr lang="ru-RU"/>
        </a:p>
      </dgm:t>
    </dgm:pt>
    <dgm:pt modelId="{F4A367D6-01F9-475D-A5C5-6D4C02A3C3C0}" type="pres">
      <dgm:prSet presAssocID="{828C8235-1B2D-494C-B301-3898532A20F7}" presName="dummyMaxCanvas" presStyleCnt="0">
        <dgm:presLayoutVars/>
      </dgm:prSet>
      <dgm:spPr/>
    </dgm:pt>
    <dgm:pt modelId="{037E33FF-EFC7-4CF0-8310-9F208DD50E10}" type="pres">
      <dgm:prSet presAssocID="{828C8235-1B2D-494C-B301-3898532A20F7}" presName="FiveNodes_1" presStyleLbl="node1" presStyleIdx="0" presStyleCnt="5">
        <dgm:presLayoutVars>
          <dgm:bulletEnabled val="1"/>
        </dgm:presLayoutVars>
      </dgm:prSet>
      <dgm:spPr/>
      <dgm:t>
        <a:bodyPr/>
        <a:lstStyle/>
        <a:p>
          <a:endParaRPr lang="ru-RU"/>
        </a:p>
      </dgm:t>
    </dgm:pt>
    <dgm:pt modelId="{2FA22D30-B8CD-48B3-B883-F424029CA02E}" type="pres">
      <dgm:prSet presAssocID="{828C8235-1B2D-494C-B301-3898532A20F7}" presName="FiveNodes_2" presStyleLbl="node1" presStyleIdx="1" presStyleCnt="5">
        <dgm:presLayoutVars>
          <dgm:bulletEnabled val="1"/>
        </dgm:presLayoutVars>
      </dgm:prSet>
      <dgm:spPr/>
      <dgm:t>
        <a:bodyPr/>
        <a:lstStyle/>
        <a:p>
          <a:endParaRPr lang="ru-RU"/>
        </a:p>
      </dgm:t>
    </dgm:pt>
    <dgm:pt modelId="{D1E91FB8-F92D-45BB-B283-A9076A34EF0C}" type="pres">
      <dgm:prSet presAssocID="{828C8235-1B2D-494C-B301-3898532A20F7}" presName="FiveNodes_3" presStyleLbl="node1" presStyleIdx="2" presStyleCnt="5">
        <dgm:presLayoutVars>
          <dgm:bulletEnabled val="1"/>
        </dgm:presLayoutVars>
      </dgm:prSet>
      <dgm:spPr/>
      <dgm:t>
        <a:bodyPr/>
        <a:lstStyle/>
        <a:p>
          <a:endParaRPr lang="ru-RU"/>
        </a:p>
      </dgm:t>
    </dgm:pt>
    <dgm:pt modelId="{573FE027-C290-4CF1-8D8B-C5C64A59EDBA}" type="pres">
      <dgm:prSet presAssocID="{828C8235-1B2D-494C-B301-3898532A20F7}" presName="FiveNodes_4" presStyleLbl="node1" presStyleIdx="3" presStyleCnt="5" custLinFactNeighborX="374" custLinFactNeighborY="2666">
        <dgm:presLayoutVars>
          <dgm:bulletEnabled val="1"/>
        </dgm:presLayoutVars>
      </dgm:prSet>
      <dgm:spPr/>
      <dgm:t>
        <a:bodyPr/>
        <a:lstStyle/>
        <a:p>
          <a:endParaRPr lang="ru-RU"/>
        </a:p>
      </dgm:t>
    </dgm:pt>
    <dgm:pt modelId="{BB9FDF1B-F3EB-420B-8D83-C6B7DCC710DE}" type="pres">
      <dgm:prSet presAssocID="{828C8235-1B2D-494C-B301-3898532A20F7}" presName="FiveNodes_5" presStyleLbl="node1" presStyleIdx="4" presStyleCnt="5">
        <dgm:presLayoutVars>
          <dgm:bulletEnabled val="1"/>
        </dgm:presLayoutVars>
      </dgm:prSet>
      <dgm:spPr/>
      <dgm:t>
        <a:bodyPr/>
        <a:lstStyle/>
        <a:p>
          <a:endParaRPr lang="ru-RU"/>
        </a:p>
      </dgm:t>
    </dgm:pt>
    <dgm:pt modelId="{470765C5-21C6-4708-89EA-FCF5E5681ABB}" type="pres">
      <dgm:prSet presAssocID="{828C8235-1B2D-494C-B301-3898532A20F7}" presName="FiveConn_1-2" presStyleLbl="fgAccFollowNode1" presStyleIdx="0" presStyleCnt="4">
        <dgm:presLayoutVars>
          <dgm:bulletEnabled val="1"/>
        </dgm:presLayoutVars>
      </dgm:prSet>
      <dgm:spPr/>
      <dgm:t>
        <a:bodyPr/>
        <a:lstStyle/>
        <a:p>
          <a:endParaRPr lang="ru-RU"/>
        </a:p>
      </dgm:t>
    </dgm:pt>
    <dgm:pt modelId="{BD129C30-113F-4408-87A9-F6A76DB71187}" type="pres">
      <dgm:prSet presAssocID="{828C8235-1B2D-494C-B301-3898532A20F7}" presName="FiveConn_2-3" presStyleLbl="fgAccFollowNode1" presStyleIdx="1" presStyleCnt="4">
        <dgm:presLayoutVars>
          <dgm:bulletEnabled val="1"/>
        </dgm:presLayoutVars>
      </dgm:prSet>
      <dgm:spPr/>
      <dgm:t>
        <a:bodyPr/>
        <a:lstStyle/>
        <a:p>
          <a:endParaRPr lang="ru-RU"/>
        </a:p>
      </dgm:t>
    </dgm:pt>
    <dgm:pt modelId="{950EB113-5ABB-4B5F-8F4E-1325FCDE4B41}" type="pres">
      <dgm:prSet presAssocID="{828C8235-1B2D-494C-B301-3898532A20F7}" presName="FiveConn_3-4" presStyleLbl="fgAccFollowNode1" presStyleIdx="2" presStyleCnt="4">
        <dgm:presLayoutVars>
          <dgm:bulletEnabled val="1"/>
        </dgm:presLayoutVars>
      </dgm:prSet>
      <dgm:spPr/>
      <dgm:t>
        <a:bodyPr/>
        <a:lstStyle/>
        <a:p>
          <a:endParaRPr lang="ru-RU"/>
        </a:p>
      </dgm:t>
    </dgm:pt>
    <dgm:pt modelId="{199E4DBD-40DB-4862-A115-FEFB009B86E8}" type="pres">
      <dgm:prSet presAssocID="{828C8235-1B2D-494C-B301-3898532A20F7}" presName="FiveConn_4-5" presStyleLbl="fgAccFollowNode1" presStyleIdx="3" presStyleCnt="4">
        <dgm:presLayoutVars>
          <dgm:bulletEnabled val="1"/>
        </dgm:presLayoutVars>
      </dgm:prSet>
      <dgm:spPr/>
      <dgm:t>
        <a:bodyPr/>
        <a:lstStyle/>
        <a:p>
          <a:endParaRPr lang="ru-RU"/>
        </a:p>
      </dgm:t>
    </dgm:pt>
    <dgm:pt modelId="{A1A7FD94-51F3-4818-B6F7-D74E0D73B0F4}" type="pres">
      <dgm:prSet presAssocID="{828C8235-1B2D-494C-B301-3898532A20F7}" presName="FiveNodes_1_text" presStyleLbl="node1" presStyleIdx="4" presStyleCnt="5">
        <dgm:presLayoutVars>
          <dgm:bulletEnabled val="1"/>
        </dgm:presLayoutVars>
      </dgm:prSet>
      <dgm:spPr/>
      <dgm:t>
        <a:bodyPr/>
        <a:lstStyle/>
        <a:p>
          <a:endParaRPr lang="ru-RU"/>
        </a:p>
      </dgm:t>
    </dgm:pt>
    <dgm:pt modelId="{3C5937BF-7F33-470E-B414-6AFC8C2229B2}" type="pres">
      <dgm:prSet presAssocID="{828C8235-1B2D-494C-B301-3898532A20F7}" presName="FiveNodes_2_text" presStyleLbl="node1" presStyleIdx="4" presStyleCnt="5">
        <dgm:presLayoutVars>
          <dgm:bulletEnabled val="1"/>
        </dgm:presLayoutVars>
      </dgm:prSet>
      <dgm:spPr/>
      <dgm:t>
        <a:bodyPr/>
        <a:lstStyle/>
        <a:p>
          <a:endParaRPr lang="ru-RU"/>
        </a:p>
      </dgm:t>
    </dgm:pt>
    <dgm:pt modelId="{ED6CDE38-E77D-4A79-B4AE-3E3DBA0FC1C0}" type="pres">
      <dgm:prSet presAssocID="{828C8235-1B2D-494C-B301-3898532A20F7}" presName="FiveNodes_3_text" presStyleLbl="node1" presStyleIdx="4" presStyleCnt="5">
        <dgm:presLayoutVars>
          <dgm:bulletEnabled val="1"/>
        </dgm:presLayoutVars>
      </dgm:prSet>
      <dgm:spPr/>
      <dgm:t>
        <a:bodyPr/>
        <a:lstStyle/>
        <a:p>
          <a:endParaRPr lang="ru-RU"/>
        </a:p>
      </dgm:t>
    </dgm:pt>
    <dgm:pt modelId="{5A1D7616-BE60-4C76-AA6D-1A3B2D13D129}" type="pres">
      <dgm:prSet presAssocID="{828C8235-1B2D-494C-B301-3898532A20F7}" presName="FiveNodes_4_text" presStyleLbl="node1" presStyleIdx="4" presStyleCnt="5">
        <dgm:presLayoutVars>
          <dgm:bulletEnabled val="1"/>
        </dgm:presLayoutVars>
      </dgm:prSet>
      <dgm:spPr/>
      <dgm:t>
        <a:bodyPr/>
        <a:lstStyle/>
        <a:p>
          <a:endParaRPr lang="ru-RU"/>
        </a:p>
      </dgm:t>
    </dgm:pt>
    <dgm:pt modelId="{7602E93B-D09C-4C98-B8F2-83163835FFAB}" type="pres">
      <dgm:prSet presAssocID="{828C8235-1B2D-494C-B301-3898532A20F7}" presName="FiveNodes_5_text" presStyleLbl="node1" presStyleIdx="4" presStyleCnt="5">
        <dgm:presLayoutVars>
          <dgm:bulletEnabled val="1"/>
        </dgm:presLayoutVars>
      </dgm:prSet>
      <dgm:spPr/>
      <dgm:t>
        <a:bodyPr/>
        <a:lstStyle/>
        <a:p>
          <a:endParaRPr lang="ru-RU"/>
        </a:p>
      </dgm:t>
    </dgm:pt>
  </dgm:ptLst>
  <dgm:cxnLst>
    <dgm:cxn modelId="{39D31FBF-75B0-4B66-9795-4E5A7216C836}" type="presOf" srcId="{D5B5CDBA-757F-413B-938A-72450427F8B1}" destId="{A1A7FD94-51F3-4818-B6F7-D74E0D73B0F4}" srcOrd="1" destOrd="0" presId="urn:microsoft.com/office/officeart/2005/8/layout/vProcess5"/>
    <dgm:cxn modelId="{96DB1B79-7FF0-4F66-B3A6-29BA6EB00947}" srcId="{828C8235-1B2D-494C-B301-3898532A20F7}" destId="{37DA2F70-1745-4DFC-A0C7-4C109A13A129}" srcOrd="1" destOrd="0" parTransId="{6CD16BAB-EA82-4320-90AB-0349951206AD}" sibTransId="{970A491C-809E-44E8-8439-F95151E4084F}"/>
    <dgm:cxn modelId="{8530BD87-A5C5-4BC0-9B29-30947ED120B0}" type="presOf" srcId="{37DA2F70-1745-4DFC-A0C7-4C109A13A129}" destId="{3C5937BF-7F33-470E-B414-6AFC8C2229B2}" srcOrd="1" destOrd="0" presId="urn:microsoft.com/office/officeart/2005/8/layout/vProcess5"/>
    <dgm:cxn modelId="{76EEE090-F993-4738-B32C-01273EFA99AE}" type="presOf" srcId="{970A491C-809E-44E8-8439-F95151E4084F}" destId="{BD129C30-113F-4408-87A9-F6A76DB71187}" srcOrd="0" destOrd="0" presId="urn:microsoft.com/office/officeart/2005/8/layout/vProcess5"/>
    <dgm:cxn modelId="{00132737-B62A-45F6-91A0-9C6DEF03B645}" type="presOf" srcId="{DE73845D-1C52-40E8-81E3-2F422AAB0106}" destId="{573FE027-C290-4CF1-8D8B-C5C64A59EDBA}" srcOrd="0" destOrd="0" presId="urn:microsoft.com/office/officeart/2005/8/layout/vProcess5"/>
    <dgm:cxn modelId="{67C8F0D6-C274-4621-A1C2-E6248A3AA953}" type="presOf" srcId="{37DA2F70-1745-4DFC-A0C7-4C109A13A129}" destId="{2FA22D30-B8CD-48B3-B883-F424029CA02E}" srcOrd="0" destOrd="0" presId="urn:microsoft.com/office/officeart/2005/8/layout/vProcess5"/>
    <dgm:cxn modelId="{1B5B0304-5525-4FF3-B87D-33D1279BCEEA}" type="presOf" srcId="{C33934FA-DA15-4ABA-A503-EEB74EE849B6}" destId="{ED6CDE38-E77D-4A79-B4AE-3E3DBA0FC1C0}" srcOrd="1" destOrd="0" presId="urn:microsoft.com/office/officeart/2005/8/layout/vProcess5"/>
    <dgm:cxn modelId="{5FF50444-A100-46A5-8061-B5FB92C332C5}" type="presOf" srcId="{828C8235-1B2D-494C-B301-3898532A20F7}" destId="{1E696739-B35F-4D17-ABAE-0A70CD4F53A2}" srcOrd="0" destOrd="0" presId="urn:microsoft.com/office/officeart/2005/8/layout/vProcess5"/>
    <dgm:cxn modelId="{6D6D095A-9585-4DDF-B808-76078AEA2B54}" srcId="{828C8235-1B2D-494C-B301-3898532A20F7}" destId="{DE73845D-1C52-40E8-81E3-2F422AAB0106}" srcOrd="3" destOrd="0" parTransId="{E8C895F3-3380-4980-AD24-6ABCB5996D9D}" sibTransId="{FE6A16E8-26C8-40C9-94F0-2BF3FC47959A}"/>
    <dgm:cxn modelId="{F3F19B6E-36A3-4729-8C61-4D6A18F906A7}" srcId="{828C8235-1B2D-494C-B301-3898532A20F7}" destId="{1567000B-6F94-4CA1-A04D-E9EF2F4E2583}" srcOrd="4" destOrd="0" parTransId="{07C6E4B1-2752-4615-85B3-1B8A870A1207}" sibTransId="{9C01A872-9496-4AF0-900F-EEB39BC9900C}"/>
    <dgm:cxn modelId="{B08DB093-1B59-406C-905B-DF2378888D2F}" type="presOf" srcId="{7E58F305-1AA9-42BA-9543-107374A4217C}" destId="{950EB113-5ABB-4B5F-8F4E-1325FCDE4B41}" srcOrd="0" destOrd="0" presId="urn:microsoft.com/office/officeart/2005/8/layout/vProcess5"/>
    <dgm:cxn modelId="{6DA7B77C-C725-4A63-BEBE-0EAA87570251}" type="presOf" srcId="{1567000B-6F94-4CA1-A04D-E9EF2F4E2583}" destId="{7602E93B-D09C-4C98-B8F2-83163835FFAB}" srcOrd="1" destOrd="0" presId="urn:microsoft.com/office/officeart/2005/8/layout/vProcess5"/>
    <dgm:cxn modelId="{507EB812-A866-48C2-A477-1B58BB78D9C3}" type="presOf" srcId="{3E5DEC7F-2184-43E2-A236-F76738F7F302}" destId="{470765C5-21C6-4708-89EA-FCF5E5681ABB}" srcOrd="0" destOrd="0" presId="urn:microsoft.com/office/officeart/2005/8/layout/vProcess5"/>
    <dgm:cxn modelId="{FB2FD4FD-2E48-404B-A1D0-17623B92762B}" srcId="{828C8235-1B2D-494C-B301-3898532A20F7}" destId="{C33934FA-DA15-4ABA-A503-EEB74EE849B6}" srcOrd="2" destOrd="0" parTransId="{72AD2068-5172-4D25-A039-7CB2560532B5}" sibTransId="{7E58F305-1AA9-42BA-9543-107374A4217C}"/>
    <dgm:cxn modelId="{62054721-75ED-47FE-8296-D87148D3384B}" type="presOf" srcId="{C33934FA-DA15-4ABA-A503-EEB74EE849B6}" destId="{D1E91FB8-F92D-45BB-B283-A9076A34EF0C}" srcOrd="0" destOrd="0" presId="urn:microsoft.com/office/officeart/2005/8/layout/vProcess5"/>
    <dgm:cxn modelId="{E82E8C05-EF61-4C43-A879-CBBBB82C60B8}" type="presOf" srcId="{1567000B-6F94-4CA1-A04D-E9EF2F4E2583}" destId="{BB9FDF1B-F3EB-420B-8D83-C6B7DCC710DE}" srcOrd="0" destOrd="0" presId="urn:microsoft.com/office/officeart/2005/8/layout/vProcess5"/>
    <dgm:cxn modelId="{BF124828-F10D-4C9E-AF7A-8E65EA9223C5}" type="presOf" srcId="{D5B5CDBA-757F-413B-938A-72450427F8B1}" destId="{037E33FF-EFC7-4CF0-8310-9F208DD50E10}" srcOrd="0" destOrd="0" presId="urn:microsoft.com/office/officeart/2005/8/layout/vProcess5"/>
    <dgm:cxn modelId="{36BCFF33-34A8-4DE6-9DA4-D051FC05AB68}" srcId="{828C8235-1B2D-494C-B301-3898532A20F7}" destId="{D5B5CDBA-757F-413B-938A-72450427F8B1}" srcOrd="0" destOrd="0" parTransId="{3A54955B-325A-4121-B19D-5C8B05F24D5E}" sibTransId="{3E5DEC7F-2184-43E2-A236-F76738F7F302}"/>
    <dgm:cxn modelId="{E4A38FA1-5215-4534-AA58-9BC1296241EA}" type="presOf" srcId="{FE6A16E8-26C8-40C9-94F0-2BF3FC47959A}" destId="{199E4DBD-40DB-4862-A115-FEFB009B86E8}" srcOrd="0" destOrd="0" presId="urn:microsoft.com/office/officeart/2005/8/layout/vProcess5"/>
    <dgm:cxn modelId="{F4F5B653-8021-4EB8-8F69-D4C98AC5E8E1}" type="presOf" srcId="{DE73845D-1C52-40E8-81E3-2F422AAB0106}" destId="{5A1D7616-BE60-4C76-AA6D-1A3B2D13D129}" srcOrd="1" destOrd="0" presId="urn:microsoft.com/office/officeart/2005/8/layout/vProcess5"/>
    <dgm:cxn modelId="{ECF3D08E-8495-4701-BE2D-74417CFB780A}" type="presParOf" srcId="{1E696739-B35F-4D17-ABAE-0A70CD4F53A2}" destId="{F4A367D6-01F9-475D-A5C5-6D4C02A3C3C0}" srcOrd="0" destOrd="0" presId="urn:microsoft.com/office/officeart/2005/8/layout/vProcess5"/>
    <dgm:cxn modelId="{83A1BA80-DCAE-4807-AD84-BD44D2CDE952}" type="presParOf" srcId="{1E696739-B35F-4D17-ABAE-0A70CD4F53A2}" destId="{037E33FF-EFC7-4CF0-8310-9F208DD50E10}" srcOrd="1" destOrd="0" presId="urn:microsoft.com/office/officeart/2005/8/layout/vProcess5"/>
    <dgm:cxn modelId="{11B76A67-8E50-440F-A857-5C2719A1159E}" type="presParOf" srcId="{1E696739-B35F-4D17-ABAE-0A70CD4F53A2}" destId="{2FA22D30-B8CD-48B3-B883-F424029CA02E}" srcOrd="2" destOrd="0" presId="urn:microsoft.com/office/officeart/2005/8/layout/vProcess5"/>
    <dgm:cxn modelId="{DEC70C00-1C8B-48AE-8C02-3A0E0B42F757}" type="presParOf" srcId="{1E696739-B35F-4D17-ABAE-0A70CD4F53A2}" destId="{D1E91FB8-F92D-45BB-B283-A9076A34EF0C}" srcOrd="3" destOrd="0" presId="urn:microsoft.com/office/officeart/2005/8/layout/vProcess5"/>
    <dgm:cxn modelId="{6CC43924-EC35-4DE6-8D04-C540A79CB0B3}" type="presParOf" srcId="{1E696739-B35F-4D17-ABAE-0A70CD4F53A2}" destId="{573FE027-C290-4CF1-8D8B-C5C64A59EDBA}" srcOrd="4" destOrd="0" presId="urn:microsoft.com/office/officeart/2005/8/layout/vProcess5"/>
    <dgm:cxn modelId="{BA7D5AC8-0595-4526-83CC-28CA47FBF569}" type="presParOf" srcId="{1E696739-B35F-4D17-ABAE-0A70CD4F53A2}" destId="{BB9FDF1B-F3EB-420B-8D83-C6B7DCC710DE}" srcOrd="5" destOrd="0" presId="urn:microsoft.com/office/officeart/2005/8/layout/vProcess5"/>
    <dgm:cxn modelId="{C8C6194E-4BFB-4D1C-884B-BB5B2A45F2AE}" type="presParOf" srcId="{1E696739-B35F-4D17-ABAE-0A70CD4F53A2}" destId="{470765C5-21C6-4708-89EA-FCF5E5681ABB}" srcOrd="6" destOrd="0" presId="urn:microsoft.com/office/officeart/2005/8/layout/vProcess5"/>
    <dgm:cxn modelId="{89396DB2-596B-4B2E-9E31-0DD76C5F1408}" type="presParOf" srcId="{1E696739-B35F-4D17-ABAE-0A70CD4F53A2}" destId="{BD129C30-113F-4408-87A9-F6A76DB71187}" srcOrd="7" destOrd="0" presId="urn:microsoft.com/office/officeart/2005/8/layout/vProcess5"/>
    <dgm:cxn modelId="{AA730FE5-97EB-4AB8-B1BA-13D0C08C4B39}" type="presParOf" srcId="{1E696739-B35F-4D17-ABAE-0A70CD4F53A2}" destId="{950EB113-5ABB-4B5F-8F4E-1325FCDE4B41}" srcOrd="8" destOrd="0" presId="urn:microsoft.com/office/officeart/2005/8/layout/vProcess5"/>
    <dgm:cxn modelId="{1C18F54A-A9FA-4403-8DDC-763474F8B1D9}" type="presParOf" srcId="{1E696739-B35F-4D17-ABAE-0A70CD4F53A2}" destId="{199E4DBD-40DB-4862-A115-FEFB009B86E8}" srcOrd="9" destOrd="0" presId="urn:microsoft.com/office/officeart/2005/8/layout/vProcess5"/>
    <dgm:cxn modelId="{69385EB4-BCA5-49B6-A2E0-6D54A90E04F4}" type="presParOf" srcId="{1E696739-B35F-4D17-ABAE-0A70CD4F53A2}" destId="{A1A7FD94-51F3-4818-B6F7-D74E0D73B0F4}" srcOrd="10" destOrd="0" presId="urn:microsoft.com/office/officeart/2005/8/layout/vProcess5"/>
    <dgm:cxn modelId="{8E189C37-FBFE-4F8A-9F15-B474E9132F29}" type="presParOf" srcId="{1E696739-B35F-4D17-ABAE-0A70CD4F53A2}" destId="{3C5937BF-7F33-470E-B414-6AFC8C2229B2}" srcOrd="11" destOrd="0" presId="urn:microsoft.com/office/officeart/2005/8/layout/vProcess5"/>
    <dgm:cxn modelId="{49C0F639-A719-4668-ADFB-C20B5533DC12}" type="presParOf" srcId="{1E696739-B35F-4D17-ABAE-0A70CD4F53A2}" destId="{ED6CDE38-E77D-4A79-B4AE-3E3DBA0FC1C0}" srcOrd="12" destOrd="0" presId="urn:microsoft.com/office/officeart/2005/8/layout/vProcess5"/>
    <dgm:cxn modelId="{07880E41-6172-46DC-8160-5133EB00A853}" type="presParOf" srcId="{1E696739-B35F-4D17-ABAE-0A70CD4F53A2}" destId="{5A1D7616-BE60-4C76-AA6D-1A3B2D13D129}" srcOrd="13" destOrd="0" presId="urn:microsoft.com/office/officeart/2005/8/layout/vProcess5"/>
    <dgm:cxn modelId="{D223A428-2671-4E27-A896-5AD409538D84}" type="presParOf" srcId="{1E696739-B35F-4D17-ABAE-0A70CD4F53A2}" destId="{7602E93B-D09C-4C98-B8F2-83163835FFAB}"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238453-35DE-480D-A531-E9D4341E58B9}"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ru-RU"/>
        </a:p>
      </dgm:t>
    </dgm:pt>
    <dgm:pt modelId="{E4F2DA6B-EAC1-420E-9614-895896CC3084}">
      <dgm:prSet phldrT="[Текст]" custT="1"/>
      <dgm:spPr>
        <a:solidFill>
          <a:schemeClr val="accent2">
            <a:lumMod val="75000"/>
          </a:schemeClr>
        </a:solidFill>
      </dgm:spPr>
      <dgm:t>
        <a:bodyPr/>
        <a:lstStyle/>
        <a:p>
          <a:r>
            <a:rPr lang="ru-RU" sz="1400" dirty="0" smtClean="0">
              <a:latin typeface="Arial" panose="020B0604020202020204" pitchFamily="34" charset="0"/>
              <a:cs typeface="Arial" panose="020B0604020202020204" pitchFamily="34" charset="0"/>
            </a:rPr>
            <a:t>уведомить представителя  нанимателя, органы прокуратуры или другие государственные органы об обращения к нему  каких-либо лиц в целях склонения его к совершению коррупционных правонарушений, в том числе предложение и вымогательства взятки (ст. 9 Федерального закона от 25.12.2008 № 273-ФЗ «О противодействии коррупции»);</a:t>
          </a:r>
          <a:endParaRPr lang="ru-RU" sz="1400" dirty="0">
            <a:latin typeface="Arial" panose="020B0604020202020204" pitchFamily="34" charset="0"/>
            <a:cs typeface="Arial" panose="020B0604020202020204" pitchFamily="34" charset="0"/>
          </a:endParaRPr>
        </a:p>
      </dgm:t>
    </dgm:pt>
    <dgm:pt modelId="{055633AA-29D8-448A-81BE-C2FB82D96065}" type="parTrans" cxnId="{F4649066-EC6F-4137-8BA3-F413CEBE676C}">
      <dgm:prSet/>
      <dgm:spPr/>
      <dgm:t>
        <a:bodyPr/>
        <a:lstStyle/>
        <a:p>
          <a:endParaRPr lang="ru-RU"/>
        </a:p>
      </dgm:t>
    </dgm:pt>
    <dgm:pt modelId="{F6B44A83-AE09-4C5A-B949-CAC58F611597}" type="sibTrans" cxnId="{F4649066-EC6F-4137-8BA3-F413CEBE676C}">
      <dgm:prSet/>
      <dgm:spPr/>
      <dgm:t>
        <a:bodyPr/>
        <a:lstStyle/>
        <a:p>
          <a:endParaRPr lang="ru-RU"/>
        </a:p>
      </dgm:t>
    </dgm:pt>
    <dgm:pt modelId="{98A3560B-FC99-48B0-BDD6-1E0ED94DA890}">
      <dgm:prSet phldrT="[Текст]" custT="1"/>
      <dgm:spPr>
        <a:solidFill>
          <a:schemeClr val="bg1">
            <a:lumMod val="65000"/>
          </a:schemeClr>
        </a:solidFill>
      </dgm:spPr>
      <dgm:t>
        <a:bodyPr/>
        <a:lstStyle/>
        <a:p>
          <a:r>
            <a:rPr lang="ru-RU" sz="1600" dirty="0" smtClean="0">
              <a:solidFill>
                <a:schemeClr val="tx2">
                  <a:lumMod val="50000"/>
                </a:schemeClr>
              </a:solidFill>
              <a:latin typeface="Arial" panose="020B0604020202020204" pitchFamily="34" charset="0"/>
              <a:cs typeface="Arial" panose="020B0604020202020204" pitchFamily="34" charset="0"/>
            </a:rPr>
            <a:t>при получении гражданским служащим предложения о совершении коррупционного правонарушения незамедлительно при первой возможности представить на имя представителя нанимателя уведомление о склонении к коррупционному правонарушению</a:t>
          </a:r>
          <a:r>
            <a:rPr lang="ru-RU" sz="1200" dirty="0" smtClean="0">
              <a:solidFill>
                <a:schemeClr val="tx2">
                  <a:lumMod val="50000"/>
                </a:schemeClr>
              </a:solidFill>
            </a:rPr>
            <a:t>;</a:t>
          </a:r>
          <a:endParaRPr lang="ru-RU" sz="1200" dirty="0">
            <a:solidFill>
              <a:schemeClr val="tx2">
                <a:lumMod val="50000"/>
              </a:schemeClr>
            </a:solidFill>
          </a:endParaRPr>
        </a:p>
      </dgm:t>
    </dgm:pt>
    <dgm:pt modelId="{1607E8EE-FE12-4CB7-A878-F2F31EEA7676}" type="parTrans" cxnId="{E4115729-E0AA-45C7-B8B1-CA8DE5660A4B}">
      <dgm:prSet/>
      <dgm:spPr/>
      <dgm:t>
        <a:bodyPr/>
        <a:lstStyle/>
        <a:p>
          <a:endParaRPr lang="ru-RU"/>
        </a:p>
      </dgm:t>
    </dgm:pt>
    <dgm:pt modelId="{37FD267A-975B-4AEB-A515-9E7F5E0F424C}" type="sibTrans" cxnId="{E4115729-E0AA-45C7-B8B1-CA8DE5660A4B}">
      <dgm:prSet/>
      <dgm:spPr/>
      <dgm:t>
        <a:bodyPr/>
        <a:lstStyle/>
        <a:p>
          <a:endParaRPr lang="ru-RU"/>
        </a:p>
      </dgm:t>
    </dgm:pt>
    <dgm:pt modelId="{2CDDA6B2-2D93-4A3F-843A-2310063E7AD8}">
      <dgm:prSet phldrT="[Текст]"/>
      <dgm:spPr>
        <a:solidFill>
          <a:schemeClr val="accent4">
            <a:lumMod val="75000"/>
          </a:schemeClr>
        </a:solidFill>
      </dgm:spPr>
      <dgm:t>
        <a:bodyPr/>
        <a:lstStyle/>
        <a:p>
          <a:r>
            <a:rPr lang="ru-RU" dirty="0" smtClean="0">
              <a:solidFill>
                <a:schemeClr val="tx2">
                  <a:lumMod val="75000"/>
                </a:schemeClr>
              </a:solidFill>
              <a:latin typeface="Arial" panose="020B0604020202020204" pitchFamily="34" charset="0"/>
              <a:cs typeface="Arial" panose="020B0604020202020204" pitchFamily="34" charset="0"/>
            </a:rPr>
            <a:t>при получении работником организации предложения о совершении коррупционного правонарушения он незамедлительно при первой возможности должен сообщить должностному лицу, ответственному за работу по профилактике коррупционных и иных правонарушений в организации, об обращении к нему  каких-либо лиц в целях склонения его к совершению коррупционных правонарушений, в том числе предложения и вымогательства взятки.</a:t>
          </a:r>
          <a:endParaRPr lang="ru-RU" dirty="0">
            <a:solidFill>
              <a:schemeClr val="tx2">
                <a:lumMod val="75000"/>
              </a:schemeClr>
            </a:solidFill>
            <a:latin typeface="Arial" panose="020B0604020202020204" pitchFamily="34" charset="0"/>
            <a:cs typeface="Arial" panose="020B0604020202020204" pitchFamily="34" charset="0"/>
          </a:endParaRPr>
        </a:p>
      </dgm:t>
    </dgm:pt>
    <dgm:pt modelId="{4F606561-0F6C-4272-AF7C-DC44F43D4522}" type="parTrans" cxnId="{4CBC6967-67CC-48EC-93B6-DC6B11E805D1}">
      <dgm:prSet/>
      <dgm:spPr/>
      <dgm:t>
        <a:bodyPr/>
        <a:lstStyle/>
        <a:p>
          <a:endParaRPr lang="ru-RU"/>
        </a:p>
      </dgm:t>
    </dgm:pt>
    <dgm:pt modelId="{81F16C0F-BC52-4AC6-9E47-DC20B971CD53}" type="sibTrans" cxnId="{4CBC6967-67CC-48EC-93B6-DC6B11E805D1}">
      <dgm:prSet/>
      <dgm:spPr/>
      <dgm:t>
        <a:bodyPr/>
        <a:lstStyle/>
        <a:p>
          <a:endParaRPr lang="ru-RU"/>
        </a:p>
      </dgm:t>
    </dgm:pt>
    <dgm:pt modelId="{42F2444A-EE20-4977-8139-40366F50CD60}" type="pres">
      <dgm:prSet presAssocID="{76238453-35DE-480D-A531-E9D4341E58B9}" presName="linear" presStyleCnt="0">
        <dgm:presLayoutVars>
          <dgm:dir/>
          <dgm:resizeHandles val="exact"/>
        </dgm:presLayoutVars>
      </dgm:prSet>
      <dgm:spPr/>
      <dgm:t>
        <a:bodyPr/>
        <a:lstStyle/>
        <a:p>
          <a:endParaRPr lang="ru-RU"/>
        </a:p>
      </dgm:t>
    </dgm:pt>
    <dgm:pt modelId="{57894FC6-08E7-4D85-B228-14E54EE32340}" type="pres">
      <dgm:prSet presAssocID="{E4F2DA6B-EAC1-420E-9614-895896CC3084}" presName="comp" presStyleCnt="0"/>
      <dgm:spPr/>
    </dgm:pt>
    <dgm:pt modelId="{165707E8-D233-41AC-9088-457314215BBA}" type="pres">
      <dgm:prSet presAssocID="{E4F2DA6B-EAC1-420E-9614-895896CC3084}" presName="box" presStyleLbl="node1" presStyleIdx="0" presStyleCnt="3"/>
      <dgm:spPr/>
      <dgm:t>
        <a:bodyPr/>
        <a:lstStyle/>
        <a:p>
          <a:endParaRPr lang="ru-RU"/>
        </a:p>
      </dgm:t>
    </dgm:pt>
    <dgm:pt modelId="{0B6AB061-9683-4448-B1B2-8442E36D90FB}" type="pres">
      <dgm:prSet presAssocID="{E4F2DA6B-EAC1-420E-9614-895896CC3084}"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dgm:spPr>
    </dgm:pt>
    <dgm:pt modelId="{96E82678-7A7B-4E1F-8751-BD1F87F0BF46}" type="pres">
      <dgm:prSet presAssocID="{E4F2DA6B-EAC1-420E-9614-895896CC3084}" presName="text" presStyleLbl="node1" presStyleIdx="0" presStyleCnt="3">
        <dgm:presLayoutVars>
          <dgm:bulletEnabled val="1"/>
        </dgm:presLayoutVars>
      </dgm:prSet>
      <dgm:spPr/>
      <dgm:t>
        <a:bodyPr/>
        <a:lstStyle/>
        <a:p>
          <a:endParaRPr lang="ru-RU"/>
        </a:p>
      </dgm:t>
    </dgm:pt>
    <dgm:pt modelId="{8FE2A78A-6955-46A4-B150-82A141AA4B43}" type="pres">
      <dgm:prSet presAssocID="{F6B44A83-AE09-4C5A-B949-CAC58F611597}" presName="spacer" presStyleCnt="0"/>
      <dgm:spPr/>
    </dgm:pt>
    <dgm:pt modelId="{024A5625-6CAC-4E24-B01F-D815F4755E76}" type="pres">
      <dgm:prSet presAssocID="{98A3560B-FC99-48B0-BDD6-1E0ED94DA890}" presName="comp" presStyleCnt="0"/>
      <dgm:spPr/>
    </dgm:pt>
    <dgm:pt modelId="{88B017A0-5150-44A8-B4C2-572ABDD9D843}" type="pres">
      <dgm:prSet presAssocID="{98A3560B-FC99-48B0-BDD6-1E0ED94DA890}" presName="box" presStyleLbl="node1" presStyleIdx="1" presStyleCnt="3"/>
      <dgm:spPr/>
      <dgm:t>
        <a:bodyPr/>
        <a:lstStyle/>
        <a:p>
          <a:endParaRPr lang="ru-RU"/>
        </a:p>
      </dgm:t>
    </dgm:pt>
    <dgm:pt modelId="{47C65DAC-81CA-44E6-9FEC-91874EDD7F90}" type="pres">
      <dgm:prSet presAssocID="{98A3560B-FC99-48B0-BDD6-1E0ED94DA890}" presName="img" presStyleLbl="fgImgPlace1" presStyleIdx="1" presStyleCnt="3" custScaleX="99999" custLinFactNeighborX="1511" custLinFactNeighborY="151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9000" r="-9000"/>
          </a:stretch>
        </a:blipFill>
      </dgm:spPr>
    </dgm:pt>
    <dgm:pt modelId="{D6CDB38A-17C7-4621-AA5D-87E31A5E8494}" type="pres">
      <dgm:prSet presAssocID="{98A3560B-FC99-48B0-BDD6-1E0ED94DA890}" presName="text" presStyleLbl="node1" presStyleIdx="1" presStyleCnt="3">
        <dgm:presLayoutVars>
          <dgm:bulletEnabled val="1"/>
        </dgm:presLayoutVars>
      </dgm:prSet>
      <dgm:spPr/>
      <dgm:t>
        <a:bodyPr/>
        <a:lstStyle/>
        <a:p>
          <a:endParaRPr lang="ru-RU"/>
        </a:p>
      </dgm:t>
    </dgm:pt>
    <dgm:pt modelId="{1AEA23E1-D85C-4688-8F2D-AC4EAB488E2B}" type="pres">
      <dgm:prSet presAssocID="{37FD267A-975B-4AEB-A515-9E7F5E0F424C}" presName="spacer" presStyleCnt="0"/>
      <dgm:spPr/>
    </dgm:pt>
    <dgm:pt modelId="{CFDBD0F5-ED32-43AD-9007-A53B1D1ACE1E}" type="pres">
      <dgm:prSet presAssocID="{2CDDA6B2-2D93-4A3F-843A-2310063E7AD8}" presName="comp" presStyleCnt="0"/>
      <dgm:spPr/>
    </dgm:pt>
    <dgm:pt modelId="{492CA762-E0B4-4A76-AB00-3F66E5A37EC8}" type="pres">
      <dgm:prSet presAssocID="{2CDDA6B2-2D93-4A3F-843A-2310063E7AD8}" presName="box" presStyleLbl="node1" presStyleIdx="2" presStyleCnt="3"/>
      <dgm:spPr/>
      <dgm:t>
        <a:bodyPr/>
        <a:lstStyle/>
        <a:p>
          <a:endParaRPr lang="ru-RU"/>
        </a:p>
      </dgm:t>
    </dgm:pt>
    <dgm:pt modelId="{0C9E58B2-81FC-4ECD-9A0B-BC6B1AE6D5E4}" type="pres">
      <dgm:prSet presAssocID="{2CDDA6B2-2D93-4A3F-843A-2310063E7AD8}"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3000" r="-13000"/>
          </a:stretch>
        </a:blipFill>
      </dgm:spPr>
    </dgm:pt>
    <dgm:pt modelId="{3F312F4D-86DD-496E-BDC2-B718968CE1FF}" type="pres">
      <dgm:prSet presAssocID="{2CDDA6B2-2D93-4A3F-843A-2310063E7AD8}" presName="text" presStyleLbl="node1" presStyleIdx="2" presStyleCnt="3">
        <dgm:presLayoutVars>
          <dgm:bulletEnabled val="1"/>
        </dgm:presLayoutVars>
      </dgm:prSet>
      <dgm:spPr/>
      <dgm:t>
        <a:bodyPr/>
        <a:lstStyle/>
        <a:p>
          <a:endParaRPr lang="ru-RU"/>
        </a:p>
      </dgm:t>
    </dgm:pt>
  </dgm:ptLst>
  <dgm:cxnLst>
    <dgm:cxn modelId="{E4115729-E0AA-45C7-B8B1-CA8DE5660A4B}" srcId="{76238453-35DE-480D-A531-E9D4341E58B9}" destId="{98A3560B-FC99-48B0-BDD6-1E0ED94DA890}" srcOrd="1" destOrd="0" parTransId="{1607E8EE-FE12-4CB7-A878-F2F31EEA7676}" sibTransId="{37FD267A-975B-4AEB-A515-9E7F5E0F424C}"/>
    <dgm:cxn modelId="{A62D15A2-83B7-4C0E-9C55-C548C3BE3717}" type="presOf" srcId="{E4F2DA6B-EAC1-420E-9614-895896CC3084}" destId="{165707E8-D233-41AC-9088-457314215BBA}" srcOrd="0" destOrd="0" presId="urn:microsoft.com/office/officeart/2005/8/layout/vList4"/>
    <dgm:cxn modelId="{BA480DAF-27F2-4752-B3C1-B9AE44E47AC8}" type="presOf" srcId="{98A3560B-FC99-48B0-BDD6-1E0ED94DA890}" destId="{88B017A0-5150-44A8-B4C2-572ABDD9D843}" srcOrd="0" destOrd="0" presId="urn:microsoft.com/office/officeart/2005/8/layout/vList4"/>
    <dgm:cxn modelId="{F4649066-EC6F-4137-8BA3-F413CEBE676C}" srcId="{76238453-35DE-480D-A531-E9D4341E58B9}" destId="{E4F2DA6B-EAC1-420E-9614-895896CC3084}" srcOrd="0" destOrd="0" parTransId="{055633AA-29D8-448A-81BE-C2FB82D96065}" sibTransId="{F6B44A83-AE09-4C5A-B949-CAC58F611597}"/>
    <dgm:cxn modelId="{9A5821F2-9178-4A04-83F0-1BB78687B871}" type="presOf" srcId="{2CDDA6B2-2D93-4A3F-843A-2310063E7AD8}" destId="{492CA762-E0B4-4A76-AB00-3F66E5A37EC8}" srcOrd="0" destOrd="0" presId="urn:microsoft.com/office/officeart/2005/8/layout/vList4"/>
    <dgm:cxn modelId="{94B1C178-76AD-4230-B7B2-F669364E4614}" type="presOf" srcId="{76238453-35DE-480D-A531-E9D4341E58B9}" destId="{42F2444A-EE20-4977-8139-40366F50CD60}" srcOrd="0" destOrd="0" presId="urn:microsoft.com/office/officeart/2005/8/layout/vList4"/>
    <dgm:cxn modelId="{8B1642C9-91A7-46B6-8CD7-F51E4F2C3F61}" type="presOf" srcId="{E4F2DA6B-EAC1-420E-9614-895896CC3084}" destId="{96E82678-7A7B-4E1F-8751-BD1F87F0BF46}" srcOrd="1" destOrd="0" presId="urn:microsoft.com/office/officeart/2005/8/layout/vList4"/>
    <dgm:cxn modelId="{AC04C241-40E1-4B82-9B24-B126FE93FFCC}" type="presOf" srcId="{2CDDA6B2-2D93-4A3F-843A-2310063E7AD8}" destId="{3F312F4D-86DD-496E-BDC2-B718968CE1FF}" srcOrd="1" destOrd="0" presId="urn:microsoft.com/office/officeart/2005/8/layout/vList4"/>
    <dgm:cxn modelId="{4CBC6967-67CC-48EC-93B6-DC6B11E805D1}" srcId="{76238453-35DE-480D-A531-E9D4341E58B9}" destId="{2CDDA6B2-2D93-4A3F-843A-2310063E7AD8}" srcOrd="2" destOrd="0" parTransId="{4F606561-0F6C-4272-AF7C-DC44F43D4522}" sibTransId="{81F16C0F-BC52-4AC6-9E47-DC20B971CD53}"/>
    <dgm:cxn modelId="{6A704FD4-0454-41B0-9754-3C9D975F460B}" type="presOf" srcId="{98A3560B-FC99-48B0-BDD6-1E0ED94DA890}" destId="{D6CDB38A-17C7-4621-AA5D-87E31A5E8494}" srcOrd="1" destOrd="0" presId="urn:microsoft.com/office/officeart/2005/8/layout/vList4"/>
    <dgm:cxn modelId="{16156E71-1155-4881-BD56-96EC8B3EBEE1}" type="presParOf" srcId="{42F2444A-EE20-4977-8139-40366F50CD60}" destId="{57894FC6-08E7-4D85-B228-14E54EE32340}" srcOrd="0" destOrd="0" presId="urn:microsoft.com/office/officeart/2005/8/layout/vList4"/>
    <dgm:cxn modelId="{8ACECAE8-73AC-45E6-9978-1EDE9E5858C7}" type="presParOf" srcId="{57894FC6-08E7-4D85-B228-14E54EE32340}" destId="{165707E8-D233-41AC-9088-457314215BBA}" srcOrd="0" destOrd="0" presId="urn:microsoft.com/office/officeart/2005/8/layout/vList4"/>
    <dgm:cxn modelId="{5ABFE4C5-7F00-4864-A584-A181257BE6A6}" type="presParOf" srcId="{57894FC6-08E7-4D85-B228-14E54EE32340}" destId="{0B6AB061-9683-4448-B1B2-8442E36D90FB}" srcOrd="1" destOrd="0" presId="urn:microsoft.com/office/officeart/2005/8/layout/vList4"/>
    <dgm:cxn modelId="{88785976-9DDD-421C-9D89-9494496F9AF1}" type="presParOf" srcId="{57894FC6-08E7-4D85-B228-14E54EE32340}" destId="{96E82678-7A7B-4E1F-8751-BD1F87F0BF46}" srcOrd="2" destOrd="0" presId="urn:microsoft.com/office/officeart/2005/8/layout/vList4"/>
    <dgm:cxn modelId="{3F84C0C7-D4E8-4D95-A9E4-B97190AD70C7}" type="presParOf" srcId="{42F2444A-EE20-4977-8139-40366F50CD60}" destId="{8FE2A78A-6955-46A4-B150-82A141AA4B43}" srcOrd="1" destOrd="0" presId="urn:microsoft.com/office/officeart/2005/8/layout/vList4"/>
    <dgm:cxn modelId="{078D862F-5A63-4558-B2B3-0BF87A444A7D}" type="presParOf" srcId="{42F2444A-EE20-4977-8139-40366F50CD60}" destId="{024A5625-6CAC-4E24-B01F-D815F4755E76}" srcOrd="2" destOrd="0" presId="urn:microsoft.com/office/officeart/2005/8/layout/vList4"/>
    <dgm:cxn modelId="{3EC3EEE7-743E-44AE-BA9A-AC704FE5DB2B}" type="presParOf" srcId="{024A5625-6CAC-4E24-B01F-D815F4755E76}" destId="{88B017A0-5150-44A8-B4C2-572ABDD9D843}" srcOrd="0" destOrd="0" presId="urn:microsoft.com/office/officeart/2005/8/layout/vList4"/>
    <dgm:cxn modelId="{289ED63D-7D8F-4BF5-9560-9C0CFBAB64C3}" type="presParOf" srcId="{024A5625-6CAC-4E24-B01F-D815F4755E76}" destId="{47C65DAC-81CA-44E6-9FEC-91874EDD7F90}" srcOrd="1" destOrd="0" presId="urn:microsoft.com/office/officeart/2005/8/layout/vList4"/>
    <dgm:cxn modelId="{7CFFA579-353B-4285-83A7-473ED1957E04}" type="presParOf" srcId="{024A5625-6CAC-4E24-B01F-D815F4755E76}" destId="{D6CDB38A-17C7-4621-AA5D-87E31A5E8494}" srcOrd="2" destOrd="0" presId="urn:microsoft.com/office/officeart/2005/8/layout/vList4"/>
    <dgm:cxn modelId="{43885BDF-106C-4446-95DD-03DA9F2E5C31}" type="presParOf" srcId="{42F2444A-EE20-4977-8139-40366F50CD60}" destId="{1AEA23E1-D85C-4688-8F2D-AC4EAB488E2B}" srcOrd="3" destOrd="0" presId="urn:microsoft.com/office/officeart/2005/8/layout/vList4"/>
    <dgm:cxn modelId="{312B7A4C-2A9A-42DC-97A1-16494A2BCFCB}" type="presParOf" srcId="{42F2444A-EE20-4977-8139-40366F50CD60}" destId="{CFDBD0F5-ED32-43AD-9007-A53B1D1ACE1E}" srcOrd="4" destOrd="0" presId="urn:microsoft.com/office/officeart/2005/8/layout/vList4"/>
    <dgm:cxn modelId="{2A04104D-F355-40DC-8EAD-DB9A107AE7ED}" type="presParOf" srcId="{CFDBD0F5-ED32-43AD-9007-A53B1D1ACE1E}" destId="{492CA762-E0B4-4A76-AB00-3F66E5A37EC8}" srcOrd="0" destOrd="0" presId="urn:microsoft.com/office/officeart/2005/8/layout/vList4"/>
    <dgm:cxn modelId="{4FDB6053-5769-45BE-AD68-35C260BBBCCD}" type="presParOf" srcId="{CFDBD0F5-ED32-43AD-9007-A53B1D1ACE1E}" destId="{0C9E58B2-81FC-4ECD-9A0B-BC6B1AE6D5E4}" srcOrd="1" destOrd="0" presId="urn:microsoft.com/office/officeart/2005/8/layout/vList4"/>
    <dgm:cxn modelId="{C59D68F6-385E-458C-B343-A7DF2F8102AF}" type="presParOf" srcId="{CFDBD0F5-ED32-43AD-9007-A53B1D1ACE1E}" destId="{3F312F4D-86DD-496E-BDC2-B718968CE1FF}"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D3A4A1-12A1-4484-ACA4-4072408730D6}" type="doc">
      <dgm:prSet loTypeId="urn:microsoft.com/office/officeart/2005/8/layout/vList3" loCatId="picture" qsTypeId="urn:microsoft.com/office/officeart/2005/8/quickstyle/3d1" qsCatId="3D" csTypeId="urn:microsoft.com/office/officeart/2005/8/colors/colorful5" csCatId="colorful" phldr="1"/>
      <dgm:spPr/>
      <dgm:t>
        <a:bodyPr/>
        <a:lstStyle/>
        <a:p>
          <a:endParaRPr lang="ru-RU"/>
        </a:p>
      </dgm:t>
    </dgm:pt>
    <dgm:pt modelId="{AC3B2BD5-16A3-4B32-9721-2D9B4F12A4A2}">
      <dgm:prSet phldrT="[Текст]" custT="1"/>
      <dgm:spPr>
        <a:solidFill>
          <a:schemeClr val="accent2">
            <a:lumMod val="20000"/>
            <a:lumOff val="80000"/>
          </a:schemeClr>
        </a:solidFill>
      </dgm:spPr>
      <dgm:t>
        <a:bodyPr/>
        <a:lstStyle/>
        <a:p>
          <a:pPr algn="just"/>
          <a:r>
            <a:rPr lang="ru-RU" sz="1600" dirty="0" smtClean="0">
              <a:solidFill>
                <a:srgbClr val="002060"/>
              </a:solidFill>
              <a:latin typeface="Arial" panose="020B0604020202020204" pitchFamily="34" charset="0"/>
              <a:cs typeface="Arial" panose="020B0604020202020204" pitchFamily="34" charset="0"/>
            </a:rPr>
            <a:t>         </a:t>
          </a:r>
          <a:r>
            <a:rPr lang="ru-RU" sz="16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За несоблюдение </a:t>
          </a:r>
          <a:r>
            <a:rPr lang="ru-RU" sz="16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гражданским служащим ограничений и запретов, требований о предотвращении или об урегулировании конфликта интересов и неисполнение обязанностей, установленных в целях противодействия коррупции настоящим Федеральным законом, Федеральным законом от 25 декабря 2008 года 273-ФЗ </a:t>
          </a:r>
          <a:br>
            <a:rPr lang="ru-RU" sz="16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16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 противодействии коррупции" и другими федеральными законами</a:t>
          </a:r>
          <a:r>
            <a:rPr lang="ru-RU" sz="1600" dirty="0" smtClean="0">
              <a:solidFill>
                <a:srgbClr val="002060"/>
              </a:solidFill>
              <a:effectLst>
                <a:outerShdw blurRad="38100" dist="38100" dir="2700000" algn="tl">
                  <a:srgbClr val="000000">
                    <a:alpha val="43137"/>
                  </a:srgbClr>
                </a:outerShdw>
              </a:effectLst>
            </a:rPr>
            <a:t>, </a:t>
          </a:r>
          <a:endParaRPr lang="ru-RU" sz="16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C031EF0F-B71C-4717-921E-E61EFB5813B4}" type="parTrans" cxnId="{5A6789AD-14DA-42EB-BD45-93BD19292033}">
      <dgm:prSet/>
      <dgm:spPr/>
      <dgm:t>
        <a:bodyPr/>
        <a:lstStyle/>
        <a:p>
          <a:endParaRPr lang="ru-RU"/>
        </a:p>
      </dgm:t>
    </dgm:pt>
    <dgm:pt modelId="{1D138431-BCA4-4009-B3EE-7A9DEC076259}" type="sibTrans" cxnId="{5A6789AD-14DA-42EB-BD45-93BD19292033}">
      <dgm:prSet/>
      <dgm:spPr/>
      <dgm:t>
        <a:bodyPr/>
        <a:lstStyle/>
        <a:p>
          <a:endParaRPr lang="ru-RU"/>
        </a:p>
      </dgm:t>
    </dgm:pt>
    <dgm:pt modelId="{268BF69F-30E7-43E0-AA5A-22B90619F97E}">
      <dgm:prSet phldrT="[Текст]" custT="1"/>
      <dgm:spPr/>
      <dgm:t>
        <a:bodyPr/>
        <a:lstStyle/>
        <a:p>
          <a:r>
            <a:rPr lang="ru-RU" sz="16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налагаются следующие </a:t>
          </a:r>
          <a:r>
            <a:rPr lang="ru-RU" sz="16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взыскания</a:t>
          </a:r>
          <a:r>
            <a:rPr lang="ru-RU" sz="16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r>
            <a:rPr lang="ru-RU" sz="16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замечание, выговор, предупреждение о неполном  должностном соответствии</a:t>
          </a:r>
          <a:endParaRPr lang="ru-RU" sz="1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C0AB0B1E-56CC-4AD6-B126-7BDED4273343}" type="parTrans" cxnId="{C9548B41-5ED3-4FE9-A1E0-E702B18292F2}">
      <dgm:prSet/>
      <dgm:spPr/>
      <dgm:t>
        <a:bodyPr/>
        <a:lstStyle/>
        <a:p>
          <a:endParaRPr lang="ru-RU"/>
        </a:p>
      </dgm:t>
    </dgm:pt>
    <dgm:pt modelId="{7B0709CA-AC86-41B3-B30D-ABCAD8080E64}" type="sibTrans" cxnId="{C9548B41-5ED3-4FE9-A1E0-E702B18292F2}">
      <dgm:prSet/>
      <dgm:spPr/>
      <dgm:t>
        <a:bodyPr/>
        <a:lstStyle/>
        <a:p>
          <a:endParaRPr lang="ru-RU"/>
        </a:p>
      </dgm:t>
    </dgm:pt>
    <dgm:pt modelId="{7CAF11DB-1FB8-4D1E-9B57-9AAB824AD4CA}">
      <dgm:prSet/>
      <dgm:spPr>
        <a:solidFill>
          <a:srgbClr val="FFFF00"/>
        </a:solidFill>
      </dgm:spPr>
      <dgm:t>
        <a:bodyPr/>
        <a:lstStyle/>
        <a:p>
          <a:r>
            <a:rPr lang="ru-RU" dirty="0" smtClean="0">
              <a:solidFill>
                <a:srgbClr val="002060"/>
              </a:solidFill>
              <a:latin typeface="Arial" panose="020B0604020202020204" pitchFamily="34" charset="0"/>
              <a:cs typeface="Arial" panose="020B0604020202020204" pitchFamily="34" charset="0"/>
            </a:rPr>
            <a:t>В силу статьи 59.2 Федерального закона от 27.04.2004 № 79-ФЗ «О государственной гражданской службе Российской Федерации» </a:t>
          </a:r>
          <a:r>
            <a:rPr lang="ru-RU" dirty="0" smtClean="0">
              <a:solidFill>
                <a:srgbClr val="FF0000"/>
              </a:solidFill>
              <a:latin typeface="Arial" panose="020B0604020202020204" pitchFamily="34" charset="0"/>
              <a:cs typeface="Arial" panose="020B0604020202020204" pitchFamily="34" charset="0"/>
            </a:rPr>
            <a:t>гражданский служащий подлежит увольнению в связи с утратой доверия.</a:t>
          </a:r>
          <a:endParaRPr lang="ru-RU" dirty="0"/>
        </a:p>
      </dgm:t>
    </dgm:pt>
    <dgm:pt modelId="{AFBC6CF9-2C4E-4C0E-A560-40BD1C63A31C}" type="parTrans" cxnId="{AE07B0CA-ECE1-4B76-8F71-4C21CA2D9AA7}">
      <dgm:prSet/>
      <dgm:spPr/>
      <dgm:t>
        <a:bodyPr/>
        <a:lstStyle/>
        <a:p>
          <a:endParaRPr lang="ru-RU"/>
        </a:p>
      </dgm:t>
    </dgm:pt>
    <dgm:pt modelId="{1B7CEBBD-3485-4C92-98CB-DAE164B1A186}" type="sibTrans" cxnId="{AE07B0CA-ECE1-4B76-8F71-4C21CA2D9AA7}">
      <dgm:prSet/>
      <dgm:spPr/>
      <dgm:t>
        <a:bodyPr/>
        <a:lstStyle/>
        <a:p>
          <a:endParaRPr lang="ru-RU"/>
        </a:p>
      </dgm:t>
    </dgm:pt>
    <dgm:pt modelId="{419F78EA-5362-4542-96C6-B1EB1EDA2FFC}" type="pres">
      <dgm:prSet presAssocID="{6BD3A4A1-12A1-4484-ACA4-4072408730D6}" presName="linearFlow" presStyleCnt="0">
        <dgm:presLayoutVars>
          <dgm:dir/>
          <dgm:resizeHandles val="exact"/>
        </dgm:presLayoutVars>
      </dgm:prSet>
      <dgm:spPr/>
      <dgm:t>
        <a:bodyPr/>
        <a:lstStyle/>
        <a:p>
          <a:endParaRPr lang="ru-RU"/>
        </a:p>
      </dgm:t>
    </dgm:pt>
    <dgm:pt modelId="{41AA1A4F-343B-44E5-AE22-22CF7510A497}" type="pres">
      <dgm:prSet presAssocID="{AC3B2BD5-16A3-4B32-9721-2D9B4F12A4A2}" presName="composite" presStyleCnt="0"/>
      <dgm:spPr/>
    </dgm:pt>
    <dgm:pt modelId="{9CC1AD97-1E53-487A-AF4B-162531BD68DA}" type="pres">
      <dgm:prSet presAssocID="{AC3B2BD5-16A3-4B32-9721-2D9B4F12A4A2}" presName="imgShp" presStyleLbl="fgImgPlace1" presStyleIdx="0" presStyleCnt="3" custScaleX="101105" custScaleY="101296" custLinFactX="-1828" custLinFactNeighborX="-100000" custLinFactNeighborY="13148"/>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solidFill>
            <a:srgbClr val="FF0000"/>
          </a:solidFill>
        </a:ln>
      </dgm:spPr>
      <dgm:t>
        <a:bodyPr/>
        <a:lstStyle/>
        <a:p>
          <a:endParaRPr lang="ru-RU"/>
        </a:p>
      </dgm:t>
    </dgm:pt>
    <dgm:pt modelId="{1D0A6638-B564-473B-B819-20D85A7A2F15}" type="pres">
      <dgm:prSet presAssocID="{AC3B2BD5-16A3-4B32-9721-2D9B4F12A4A2}" presName="txShp" presStyleLbl="node1" presStyleIdx="0" presStyleCnt="3" custScaleX="137758" custScaleY="139878" custLinFactNeighborX="7195" custLinFactNeighborY="22469">
        <dgm:presLayoutVars>
          <dgm:bulletEnabled val="1"/>
        </dgm:presLayoutVars>
      </dgm:prSet>
      <dgm:spPr/>
      <dgm:t>
        <a:bodyPr/>
        <a:lstStyle/>
        <a:p>
          <a:endParaRPr lang="ru-RU"/>
        </a:p>
      </dgm:t>
    </dgm:pt>
    <dgm:pt modelId="{6ED888B7-CF0F-4D3C-8682-DE9E4492966C}" type="pres">
      <dgm:prSet presAssocID="{1D138431-BCA4-4009-B3EE-7A9DEC076259}" presName="spacing" presStyleCnt="0"/>
      <dgm:spPr/>
    </dgm:pt>
    <dgm:pt modelId="{93B3163E-4472-494C-BE7D-413918851BD6}" type="pres">
      <dgm:prSet presAssocID="{268BF69F-30E7-43E0-AA5A-22B90619F97E}" presName="composite" presStyleCnt="0"/>
      <dgm:spPr/>
    </dgm:pt>
    <dgm:pt modelId="{34165670-70D5-4FFE-BF69-4EE96132CCF9}" type="pres">
      <dgm:prSet presAssocID="{268BF69F-30E7-43E0-AA5A-22B90619F97E}" presName="imgShp" presStyleLbl="fgImgPlace1" presStyleIdx="1" presStyleCnt="3" custScaleX="37387" custScaleY="74983" custLinFactNeighborX="-67566" custLinFactNeighborY="-5890"/>
      <dgm:spPr/>
      <dgm:t>
        <a:bodyPr/>
        <a:lstStyle/>
        <a:p>
          <a:endParaRPr lang="ru-RU"/>
        </a:p>
      </dgm:t>
    </dgm:pt>
    <dgm:pt modelId="{A24B5F15-3BA8-4E6D-8492-C56D7EC7B522}" type="pres">
      <dgm:prSet presAssocID="{268BF69F-30E7-43E0-AA5A-22B90619F97E}" presName="txShp" presStyleLbl="node1" presStyleIdx="1" presStyleCnt="3" custScaleX="137806" custScaleY="78573" custLinFactNeighborX="7195" custLinFactNeighborY="227">
        <dgm:presLayoutVars>
          <dgm:bulletEnabled val="1"/>
        </dgm:presLayoutVars>
      </dgm:prSet>
      <dgm:spPr/>
      <dgm:t>
        <a:bodyPr/>
        <a:lstStyle/>
        <a:p>
          <a:endParaRPr lang="ru-RU"/>
        </a:p>
      </dgm:t>
    </dgm:pt>
    <dgm:pt modelId="{A37049AB-4B10-4040-83F2-F4DBBF9469E1}" type="pres">
      <dgm:prSet presAssocID="{7B0709CA-AC86-41B3-B30D-ABCAD8080E64}" presName="spacing" presStyleCnt="0"/>
      <dgm:spPr/>
    </dgm:pt>
    <dgm:pt modelId="{35194E1D-2F7A-406C-8B4F-7FDFA48D1799}" type="pres">
      <dgm:prSet presAssocID="{7CAF11DB-1FB8-4D1E-9B57-9AAB824AD4CA}" presName="composite" presStyleCnt="0"/>
      <dgm:spPr/>
    </dgm:pt>
    <dgm:pt modelId="{14E3F574-D49B-44A7-BD56-25BDE7446C06}" type="pres">
      <dgm:prSet presAssocID="{7CAF11DB-1FB8-4D1E-9B57-9AAB824AD4CA}" presName="imgShp" presStyleLbl="fgImgPlace1" presStyleIdx="2" presStyleCnt="3" custScaleX="104331" custScaleY="94433" custLinFactX="-13032" custLinFactNeighborX="-100000" custLinFactNeighborY="-8954"/>
      <dgm:spPr>
        <a:blipFill>
          <a:blip xmlns:r="http://schemas.openxmlformats.org/officeDocument/2006/relationships" r:embed="rId2">
            <a:extLst>
              <a:ext uri="{28A0092B-C50C-407E-A947-70E740481C1C}">
                <a14:useLocalDpi xmlns:a14="http://schemas.microsoft.com/office/drawing/2010/main" val="0"/>
              </a:ext>
            </a:extLst>
          </a:blip>
          <a:srcRect/>
          <a:stretch>
            <a:fillRect l="-33000" r="-33000"/>
          </a:stretch>
        </a:blipFill>
        <a:ln>
          <a:solidFill>
            <a:srgbClr val="FF0000"/>
          </a:solidFill>
        </a:ln>
      </dgm:spPr>
      <dgm:t>
        <a:bodyPr/>
        <a:lstStyle/>
        <a:p>
          <a:endParaRPr lang="ru-RU"/>
        </a:p>
      </dgm:t>
    </dgm:pt>
    <dgm:pt modelId="{D36FB04F-8ECA-403E-BA9D-52EB513C31A3}" type="pres">
      <dgm:prSet presAssocID="{7CAF11DB-1FB8-4D1E-9B57-9AAB824AD4CA}" presName="txShp" presStyleLbl="node1" presStyleIdx="2" presStyleCnt="3" custAng="0" custFlipVert="0" custScaleX="141934" custScaleY="90291" custLinFactNeighborX="4221" custLinFactNeighborY="-15165">
        <dgm:presLayoutVars>
          <dgm:bulletEnabled val="1"/>
        </dgm:presLayoutVars>
      </dgm:prSet>
      <dgm:spPr/>
      <dgm:t>
        <a:bodyPr/>
        <a:lstStyle/>
        <a:p>
          <a:endParaRPr lang="ru-RU"/>
        </a:p>
      </dgm:t>
    </dgm:pt>
  </dgm:ptLst>
  <dgm:cxnLst>
    <dgm:cxn modelId="{5A6789AD-14DA-42EB-BD45-93BD19292033}" srcId="{6BD3A4A1-12A1-4484-ACA4-4072408730D6}" destId="{AC3B2BD5-16A3-4B32-9721-2D9B4F12A4A2}" srcOrd="0" destOrd="0" parTransId="{C031EF0F-B71C-4717-921E-E61EFB5813B4}" sibTransId="{1D138431-BCA4-4009-B3EE-7A9DEC076259}"/>
    <dgm:cxn modelId="{C9548B41-5ED3-4FE9-A1E0-E702B18292F2}" srcId="{6BD3A4A1-12A1-4484-ACA4-4072408730D6}" destId="{268BF69F-30E7-43E0-AA5A-22B90619F97E}" srcOrd="1" destOrd="0" parTransId="{C0AB0B1E-56CC-4AD6-B126-7BDED4273343}" sibTransId="{7B0709CA-AC86-41B3-B30D-ABCAD8080E64}"/>
    <dgm:cxn modelId="{4BED740A-DA17-46D1-9C15-2FBD5CFB7E61}" type="presOf" srcId="{6BD3A4A1-12A1-4484-ACA4-4072408730D6}" destId="{419F78EA-5362-4542-96C6-B1EB1EDA2FFC}" srcOrd="0" destOrd="0" presId="urn:microsoft.com/office/officeart/2005/8/layout/vList3"/>
    <dgm:cxn modelId="{9B7971C8-D360-4C95-9C01-0AD9270AEB9E}" type="presOf" srcId="{7CAF11DB-1FB8-4D1E-9B57-9AAB824AD4CA}" destId="{D36FB04F-8ECA-403E-BA9D-52EB513C31A3}" srcOrd="0" destOrd="0" presId="urn:microsoft.com/office/officeart/2005/8/layout/vList3"/>
    <dgm:cxn modelId="{AE07B0CA-ECE1-4B76-8F71-4C21CA2D9AA7}" srcId="{6BD3A4A1-12A1-4484-ACA4-4072408730D6}" destId="{7CAF11DB-1FB8-4D1E-9B57-9AAB824AD4CA}" srcOrd="2" destOrd="0" parTransId="{AFBC6CF9-2C4E-4C0E-A560-40BD1C63A31C}" sibTransId="{1B7CEBBD-3485-4C92-98CB-DAE164B1A186}"/>
    <dgm:cxn modelId="{30949CC7-1D82-4DF1-AA15-FA009409177F}" type="presOf" srcId="{AC3B2BD5-16A3-4B32-9721-2D9B4F12A4A2}" destId="{1D0A6638-B564-473B-B819-20D85A7A2F15}" srcOrd="0" destOrd="0" presId="urn:microsoft.com/office/officeart/2005/8/layout/vList3"/>
    <dgm:cxn modelId="{C1CC715D-7A1A-40D4-A091-561B520B2D8F}" type="presOf" srcId="{268BF69F-30E7-43E0-AA5A-22B90619F97E}" destId="{A24B5F15-3BA8-4E6D-8492-C56D7EC7B522}" srcOrd="0" destOrd="0" presId="urn:microsoft.com/office/officeart/2005/8/layout/vList3"/>
    <dgm:cxn modelId="{BAA3C0E4-E837-4C73-B840-25B097AFB3B2}" type="presParOf" srcId="{419F78EA-5362-4542-96C6-B1EB1EDA2FFC}" destId="{41AA1A4F-343B-44E5-AE22-22CF7510A497}" srcOrd="0" destOrd="0" presId="urn:microsoft.com/office/officeart/2005/8/layout/vList3"/>
    <dgm:cxn modelId="{490912C9-B501-49EF-8C9A-6ED56FF4CA4C}" type="presParOf" srcId="{41AA1A4F-343B-44E5-AE22-22CF7510A497}" destId="{9CC1AD97-1E53-487A-AF4B-162531BD68DA}" srcOrd="0" destOrd="0" presId="urn:microsoft.com/office/officeart/2005/8/layout/vList3"/>
    <dgm:cxn modelId="{8992FEDF-1025-4BD2-BC60-22930A7D1EA2}" type="presParOf" srcId="{41AA1A4F-343B-44E5-AE22-22CF7510A497}" destId="{1D0A6638-B564-473B-B819-20D85A7A2F15}" srcOrd="1" destOrd="0" presId="urn:microsoft.com/office/officeart/2005/8/layout/vList3"/>
    <dgm:cxn modelId="{E847F29C-657E-41C9-832D-B4FBBCEA811D}" type="presParOf" srcId="{419F78EA-5362-4542-96C6-B1EB1EDA2FFC}" destId="{6ED888B7-CF0F-4D3C-8682-DE9E4492966C}" srcOrd="1" destOrd="0" presId="urn:microsoft.com/office/officeart/2005/8/layout/vList3"/>
    <dgm:cxn modelId="{0F1CB468-4604-4436-819F-A1DE03B8A26F}" type="presParOf" srcId="{419F78EA-5362-4542-96C6-B1EB1EDA2FFC}" destId="{93B3163E-4472-494C-BE7D-413918851BD6}" srcOrd="2" destOrd="0" presId="urn:microsoft.com/office/officeart/2005/8/layout/vList3"/>
    <dgm:cxn modelId="{582B8C77-2D01-4A1B-BD0B-30FA661C43F6}" type="presParOf" srcId="{93B3163E-4472-494C-BE7D-413918851BD6}" destId="{34165670-70D5-4FFE-BF69-4EE96132CCF9}" srcOrd="0" destOrd="0" presId="urn:microsoft.com/office/officeart/2005/8/layout/vList3"/>
    <dgm:cxn modelId="{4EC47F58-31DB-4033-AFC5-15D587C95B6C}" type="presParOf" srcId="{93B3163E-4472-494C-BE7D-413918851BD6}" destId="{A24B5F15-3BA8-4E6D-8492-C56D7EC7B522}" srcOrd="1" destOrd="0" presId="urn:microsoft.com/office/officeart/2005/8/layout/vList3"/>
    <dgm:cxn modelId="{0FCDE213-AC0D-448D-8BDD-627C44699962}" type="presParOf" srcId="{419F78EA-5362-4542-96C6-B1EB1EDA2FFC}" destId="{A37049AB-4B10-4040-83F2-F4DBBF9469E1}" srcOrd="3" destOrd="0" presId="urn:microsoft.com/office/officeart/2005/8/layout/vList3"/>
    <dgm:cxn modelId="{FB07F2A9-7719-45D6-827F-E9AFF282D67B}" type="presParOf" srcId="{419F78EA-5362-4542-96C6-B1EB1EDA2FFC}" destId="{35194E1D-2F7A-406C-8B4F-7FDFA48D1799}" srcOrd="4" destOrd="0" presId="urn:microsoft.com/office/officeart/2005/8/layout/vList3"/>
    <dgm:cxn modelId="{C5649B3E-257F-4DAF-9DCA-070006E0B7FD}" type="presParOf" srcId="{35194E1D-2F7A-406C-8B4F-7FDFA48D1799}" destId="{14E3F574-D49B-44A7-BD56-25BDE7446C06}" srcOrd="0" destOrd="0" presId="urn:microsoft.com/office/officeart/2005/8/layout/vList3"/>
    <dgm:cxn modelId="{7065FD10-A492-4192-B196-761B77E1420F}" type="presParOf" srcId="{35194E1D-2F7A-406C-8B4F-7FDFA48D1799}" destId="{D36FB04F-8ECA-403E-BA9D-52EB513C31A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B51B-4A62-416A-A234-8543975A6DD8}">
      <dsp:nvSpPr>
        <dsp:cNvPr id="0" name=""/>
        <dsp:cNvSpPr/>
      </dsp:nvSpPr>
      <dsp:spPr>
        <a:xfrm>
          <a:off x="-6025072" y="-921917"/>
          <a:ext cx="7172427" cy="7172427"/>
        </a:xfrm>
        <a:prstGeom prst="blockArc">
          <a:avLst>
            <a:gd name="adj1" fmla="val 18900000"/>
            <a:gd name="adj2" fmla="val 2700000"/>
            <a:gd name="adj3" fmla="val 301"/>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1472F0-3B48-41CC-A8EF-36F0D315DAAA}">
      <dsp:nvSpPr>
        <dsp:cNvPr id="0" name=""/>
        <dsp:cNvSpPr/>
      </dsp:nvSpPr>
      <dsp:spPr>
        <a:xfrm>
          <a:off x="501394" y="332930"/>
          <a:ext cx="6912278" cy="666287"/>
        </a:xfrm>
        <a:prstGeom prst="rect">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8865" tIns="55880" rIns="55880" bIns="55880" numCol="1" spcCol="1270" anchor="ctr" anchorCtr="0">
          <a:noAutofit/>
        </a:bodyPr>
        <a:lstStyle/>
        <a:p>
          <a:pPr lvl="0" algn="l" defTabSz="977900">
            <a:lnSpc>
              <a:spcPct val="90000"/>
            </a:lnSpc>
            <a:spcBef>
              <a:spcPct val="0"/>
            </a:spcBef>
            <a:spcAft>
              <a:spcPct val="35000"/>
            </a:spcAft>
          </a:pPr>
          <a:r>
            <a:rPr lang="ru-RU" sz="2200" kern="1200" dirty="0" smtClean="0">
              <a:effectLst>
                <a:outerShdw blurRad="38100" dist="38100" dir="2700000" algn="tl">
                  <a:srgbClr val="000000">
                    <a:alpha val="43137"/>
                  </a:srgbClr>
                </a:outerShdw>
              </a:effectLst>
            </a:rPr>
            <a:t>Понятие взятки</a:t>
          </a:r>
          <a:endParaRPr lang="ru-RU" sz="2200" kern="1200" dirty="0">
            <a:effectLst>
              <a:outerShdw blurRad="38100" dist="38100" dir="2700000" algn="tl">
                <a:srgbClr val="000000">
                  <a:alpha val="43137"/>
                </a:srgbClr>
              </a:outerShdw>
            </a:effectLst>
          </a:endParaRPr>
        </a:p>
      </dsp:txBody>
      <dsp:txXfrm>
        <a:off x="501394" y="332930"/>
        <a:ext cx="6912278" cy="666287"/>
      </dsp:txXfrm>
    </dsp:sp>
    <dsp:sp modelId="{93F50A8B-0701-4F49-A644-52BC04ACB66E}">
      <dsp:nvSpPr>
        <dsp:cNvPr id="0" name=""/>
        <dsp:cNvSpPr/>
      </dsp:nvSpPr>
      <dsp:spPr>
        <a:xfrm>
          <a:off x="72005" y="216022"/>
          <a:ext cx="832858" cy="832858"/>
        </a:xfrm>
        <a:prstGeom prst="ellipse">
          <a:avLst/>
        </a:prstGeom>
        <a:blipFill rotWithShape="0">
          <a:blip xmlns:r="http://schemas.openxmlformats.org/officeDocument/2006/relationships" r:embed="rId1"/>
          <a:stretch>
            <a:fillRect/>
          </a:stretch>
        </a:blipFill>
        <a:ln w="15875" cap="flat" cmpd="sng" algn="ctr">
          <a:solidFill>
            <a:srgbClr val="FF0000"/>
          </a:solidFill>
          <a:prstDash val="solid"/>
        </a:ln>
        <a:effectLst/>
      </dsp:spPr>
      <dsp:style>
        <a:lnRef idx="2">
          <a:scrgbClr r="0" g="0" b="0"/>
        </a:lnRef>
        <a:fillRef idx="1">
          <a:scrgbClr r="0" g="0" b="0"/>
        </a:fillRef>
        <a:effectRef idx="0">
          <a:scrgbClr r="0" g="0" b="0"/>
        </a:effectRef>
        <a:fontRef idx="minor"/>
      </dsp:style>
    </dsp:sp>
    <dsp:sp modelId="{BFF427E6-AADC-45A6-85D2-82AD462C5F76}">
      <dsp:nvSpPr>
        <dsp:cNvPr id="0" name=""/>
        <dsp:cNvSpPr/>
      </dsp:nvSpPr>
      <dsp:spPr>
        <a:xfrm>
          <a:off x="978836" y="1332041"/>
          <a:ext cx="6434836" cy="666287"/>
        </a:xfrm>
        <a:prstGeom prst="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8865" tIns="55880" rIns="55880" bIns="55880" numCol="1" spcCol="1270" anchor="ctr" anchorCtr="0">
          <a:noAutofit/>
        </a:bodyPr>
        <a:lstStyle/>
        <a:p>
          <a:pPr lvl="0" algn="l" defTabSz="977900">
            <a:lnSpc>
              <a:spcPct val="90000"/>
            </a:lnSpc>
            <a:spcBef>
              <a:spcPct val="0"/>
            </a:spcBef>
            <a:spcAft>
              <a:spcPct val="35000"/>
            </a:spcAft>
          </a:pPr>
          <a:r>
            <a:rPr lang="ru-RU" sz="2200" kern="1200" dirty="0" smtClean="0">
              <a:effectLst>
                <a:outerShdw blurRad="38100" dist="38100" dir="2700000" algn="tl">
                  <a:srgbClr val="000000">
                    <a:alpha val="43137"/>
                  </a:srgbClr>
                </a:outerShdw>
              </a:effectLst>
            </a:rPr>
            <a:t>Понятие  незаконного вознаграждения</a:t>
          </a:r>
          <a:endParaRPr lang="ru-RU" sz="2200" kern="1200" dirty="0">
            <a:effectLst>
              <a:outerShdw blurRad="38100" dist="38100" dir="2700000" algn="tl">
                <a:srgbClr val="000000">
                  <a:alpha val="43137"/>
                </a:srgbClr>
              </a:outerShdw>
            </a:effectLst>
          </a:endParaRPr>
        </a:p>
      </dsp:txBody>
      <dsp:txXfrm>
        <a:off x="978836" y="1332041"/>
        <a:ext cx="6434836" cy="666287"/>
      </dsp:txXfrm>
    </dsp:sp>
    <dsp:sp modelId="{5887E8E8-EBAA-47E2-8835-5C7D3C8B3CF5}">
      <dsp:nvSpPr>
        <dsp:cNvPr id="0" name=""/>
        <dsp:cNvSpPr/>
      </dsp:nvSpPr>
      <dsp:spPr>
        <a:xfrm>
          <a:off x="562406" y="1248755"/>
          <a:ext cx="832858" cy="832858"/>
        </a:xfrm>
        <a:prstGeom prst="ellipse">
          <a:avLst/>
        </a:prstGeom>
        <a:blipFill rotWithShape="0">
          <a:blip xmlns:r="http://schemas.openxmlformats.org/officeDocument/2006/relationships" r:embed="rId2"/>
          <a:stretch>
            <a:fillRect/>
          </a:stretch>
        </a:blipFill>
        <a:ln w="15875" cap="flat" cmpd="sng" algn="ctr">
          <a:solidFill>
            <a:srgbClr val="FF0000"/>
          </a:solidFill>
          <a:prstDash val="solid"/>
        </a:ln>
        <a:effectLst/>
      </dsp:spPr>
      <dsp:style>
        <a:lnRef idx="2">
          <a:scrgbClr r="0" g="0" b="0"/>
        </a:lnRef>
        <a:fillRef idx="1">
          <a:scrgbClr r="0" g="0" b="0"/>
        </a:fillRef>
        <a:effectRef idx="0">
          <a:scrgbClr r="0" g="0" b="0"/>
        </a:effectRef>
        <a:fontRef idx="minor"/>
      </dsp:style>
    </dsp:sp>
    <dsp:sp modelId="{8500D65A-2BDF-4845-BE15-417406BE2CC4}">
      <dsp:nvSpPr>
        <dsp:cNvPr id="0" name=""/>
        <dsp:cNvSpPr/>
      </dsp:nvSpPr>
      <dsp:spPr>
        <a:xfrm>
          <a:off x="1125372" y="2331152"/>
          <a:ext cx="6288300" cy="666287"/>
        </a:xfrm>
        <a:prstGeom prst="rect">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8865" tIns="55880" rIns="55880" bIns="55880" numCol="1" spcCol="1270" anchor="ctr" anchorCtr="0">
          <a:noAutofit/>
        </a:bodyPr>
        <a:lstStyle/>
        <a:p>
          <a:pPr lvl="0" algn="l" defTabSz="977900">
            <a:lnSpc>
              <a:spcPct val="90000"/>
            </a:lnSpc>
            <a:spcBef>
              <a:spcPct val="0"/>
            </a:spcBef>
            <a:spcAft>
              <a:spcPct val="35000"/>
            </a:spcAft>
          </a:pPr>
          <a:r>
            <a:rPr lang="ru-RU" sz="2200" kern="1200" dirty="0" smtClean="0">
              <a:effectLst>
                <a:outerShdw blurRad="38100" dist="38100" dir="2700000" algn="tl">
                  <a:srgbClr val="000000">
                    <a:alpha val="43137"/>
                  </a:srgbClr>
                </a:outerShdw>
              </a:effectLst>
            </a:rPr>
            <a:t>Понятие покушения на получение взятки</a:t>
          </a:r>
          <a:endParaRPr lang="ru-RU" sz="2200" kern="1200" dirty="0">
            <a:effectLst>
              <a:outerShdw blurRad="38100" dist="38100" dir="2700000" algn="tl">
                <a:srgbClr val="000000">
                  <a:alpha val="43137"/>
                </a:srgbClr>
              </a:outerShdw>
            </a:effectLst>
          </a:endParaRPr>
        </a:p>
      </dsp:txBody>
      <dsp:txXfrm>
        <a:off x="1125372" y="2331152"/>
        <a:ext cx="6288300" cy="666287"/>
      </dsp:txXfrm>
    </dsp:sp>
    <dsp:sp modelId="{C24BED58-D22A-4A97-A6E4-0FADC67AF301}">
      <dsp:nvSpPr>
        <dsp:cNvPr id="0" name=""/>
        <dsp:cNvSpPr/>
      </dsp:nvSpPr>
      <dsp:spPr>
        <a:xfrm>
          <a:off x="721260" y="2242211"/>
          <a:ext cx="832858" cy="832858"/>
        </a:xfrm>
        <a:prstGeom prst="ellipse">
          <a:avLst/>
        </a:prstGeom>
        <a:blipFill rotWithShape="0">
          <a:blip xmlns:r="http://schemas.openxmlformats.org/officeDocument/2006/relationships" r:embed="rId3"/>
          <a:stretch>
            <a:fillRect/>
          </a:stretch>
        </a:blipFill>
        <a:ln w="15875" cap="flat" cmpd="sng" algn="ctr">
          <a:solidFill>
            <a:srgbClr val="FF0000"/>
          </a:solidFill>
          <a:prstDash val="solid"/>
        </a:ln>
        <a:effectLst/>
      </dsp:spPr>
      <dsp:style>
        <a:lnRef idx="2">
          <a:scrgbClr r="0" g="0" b="0"/>
        </a:lnRef>
        <a:fillRef idx="1">
          <a:scrgbClr r="0" g="0" b="0"/>
        </a:fillRef>
        <a:effectRef idx="0">
          <a:scrgbClr r="0" g="0" b="0"/>
        </a:effectRef>
        <a:fontRef idx="minor"/>
      </dsp:style>
    </dsp:sp>
    <dsp:sp modelId="{244EC7C2-06A9-4FC4-B781-49BD397B2104}">
      <dsp:nvSpPr>
        <dsp:cNvPr id="0" name=""/>
        <dsp:cNvSpPr/>
      </dsp:nvSpPr>
      <dsp:spPr>
        <a:xfrm>
          <a:off x="978836" y="3330263"/>
          <a:ext cx="6434836" cy="666287"/>
        </a:xfrm>
        <a:prstGeom prst="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8865" tIns="55880" rIns="55880" bIns="55880" numCol="1" spcCol="1270" anchor="ctr" anchorCtr="0">
          <a:noAutofit/>
        </a:bodyPr>
        <a:lstStyle/>
        <a:p>
          <a:pPr lvl="0" algn="l" defTabSz="977900">
            <a:lnSpc>
              <a:spcPct val="90000"/>
            </a:lnSpc>
            <a:spcBef>
              <a:spcPct val="0"/>
            </a:spcBef>
            <a:spcAft>
              <a:spcPct val="35000"/>
            </a:spcAft>
          </a:pPr>
          <a:r>
            <a:rPr lang="ru-RU" sz="2200" kern="1200" dirty="0" smtClean="0">
              <a:effectLst>
                <a:outerShdw blurRad="38100" dist="38100" dir="2700000" algn="tl">
                  <a:srgbClr val="000000">
                    <a:alpha val="43137"/>
                  </a:srgbClr>
                </a:outerShdw>
              </a:effectLst>
            </a:rPr>
            <a:t>Участие родственников в получении взятки</a:t>
          </a:r>
          <a:endParaRPr lang="ru-RU" sz="2200" kern="1200" dirty="0">
            <a:effectLst>
              <a:outerShdw blurRad="38100" dist="38100" dir="2700000" algn="tl">
                <a:srgbClr val="000000">
                  <a:alpha val="43137"/>
                </a:srgbClr>
              </a:outerShdw>
            </a:effectLst>
          </a:endParaRPr>
        </a:p>
      </dsp:txBody>
      <dsp:txXfrm>
        <a:off x="978836" y="3330263"/>
        <a:ext cx="6434836" cy="666287"/>
      </dsp:txXfrm>
    </dsp:sp>
    <dsp:sp modelId="{DB32C379-172E-4EDD-9E38-33E239E9FF93}">
      <dsp:nvSpPr>
        <dsp:cNvPr id="0" name=""/>
        <dsp:cNvSpPr/>
      </dsp:nvSpPr>
      <dsp:spPr>
        <a:xfrm>
          <a:off x="562406" y="3246977"/>
          <a:ext cx="832858" cy="832858"/>
        </a:xfrm>
        <a:prstGeom prst="ellipse">
          <a:avLst/>
        </a:prstGeom>
        <a:blipFill rotWithShape="0">
          <a:blip xmlns:r="http://schemas.openxmlformats.org/officeDocument/2006/relationships" r:embed="rId4"/>
          <a:stretch>
            <a:fillRect/>
          </a:stretch>
        </a:blipFill>
        <a:ln w="15875" cap="flat" cmpd="sng" algn="ctr">
          <a:solidFill>
            <a:srgbClr val="FF0000"/>
          </a:solidFill>
          <a:prstDash val="solid"/>
        </a:ln>
        <a:effectLst/>
      </dsp:spPr>
      <dsp:style>
        <a:lnRef idx="2">
          <a:scrgbClr r="0" g="0" b="0"/>
        </a:lnRef>
        <a:fillRef idx="1">
          <a:scrgbClr r="0" g="0" b="0"/>
        </a:fillRef>
        <a:effectRef idx="0">
          <a:scrgbClr r="0" g="0" b="0"/>
        </a:effectRef>
        <a:fontRef idx="minor"/>
      </dsp:style>
    </dsp:sp>
    <dsp:sp modelId="{F95D0CBF-1F3C-4527-848A-7B8CF228CE18}">
      <dsp:nvSpPr>
        <dsp:cNvPr id="0" name=""/>
        <dsp:cNvSpPr/>
      </dsp:nvSpPr>
      <dsp:spPr>
        <a:xfrm>
          <a:off x="501394" y="4329374"/>
          <a:ext cx="6912278" cy="666287"/>
        </a:xfrm>
        <a:prstGeom prst="rect">
          <a:avLst/>
        </a:prstGeom>
        <a:solidFill>
          <a:schemeClr val="accent5">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8865" tIns="55880" rIns="55880" bIns="55880" numCol="1" spcCol="1270" anchor="ctr" anchorCtr="0">
          <a:noAutofit/>
        </a:bodyPr>
        <a:lstStyle/>
        <a:p>
          <a:pPr lvl="0" algn="l" defTabSz="977900">
            <a:lnSpc>
              <a:spcPct val="90000"/>
            </a:lnSpc>
            <a:spcBef>
              <a:spcPct val="0"/>
            </a:spcBef>
            <a:spcAft>
              <a:spcPct val="35000"/>
            </a:spcAft>
          </a:pPr>
          <a:r>
            <a:rPr lang="ru-RU" sz="2200" kern="1200" dirty="0" smtClean="0">
              <a:effectLst>
                <a:outerShdw blurRad="38100" dist="38100" dir="2700000" algn="tl">
                  <a:srgbClr val="000000">
                    <a:alpha val="43137"/>
                  </a:srgbClr>
                </a:outerShdw>
              </a:effectLst>
            </a:rPr>
            <a:t>Понятие вымогательства взятки</a:t>
          </a:r>
          <a:endParaRPr lang="ru-RU" sz="2200" kern="1200" dirty="0">
            <a:effectLst>
              <a:outerShdw blurRad="38100" dist="38100" dir="2700000" algn="tl">
                <a:srgbClr val="000000">
                  <a:alpha val="43137"/>
                </a:srgbClr>
              </a:outerShdw>
            </a:effectLst>
          </a:endParaRPr>
        </a:p>
      </dsp:txBody>
      <dsp:txXfrm>
        <a:off x="501394" y="4329374"/>
        <a:ext cx="6912278" cy="666287"/>
      </dsp:txXfrm>
    </dsp:sp>
    <dsp:sp modelId="{971E526C-753E-453B-BE04-DE783AAE2193}">
      <dsp:nvSpPr>
        <dsp:cNvPr id="0" name=""/>
        <dsp:cNvSpPr/>
      </dsp:nvSpPr>
      <dsp:spPr>
        <a:xfrm>
          <a:off x="84964" y="4246088"/>
          <a:ext cx="832858" cy="832858"/>
        </a:xfrm>
        <a:prstGeom prst="ellipse">
          <a:avLst/>
        </a:prstGeom>
        <a:blipFill rotWithShape="0">
          <a:blip xmlns:r="http://schemas.openxmlformats.org/officeDocument/2006/relationships" r:embed="rId5"/>
          <a:stretch>
            <a:fillRect/>
          </a:stretch>
        </a:blipFill>
        <a:ln w="15875" cap="flat" cmpd="sng" algn="ctr">
          <a:solidFill>
            <a:srgbClr val="FF0000"/>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B2F1E916-6EF8-49E1-B9DA-F91D017576A3}" type="datetimeFigureOut">
              <a:rPr lang="ru-RU" smtClean="0"/>
              <a:t>20.12.2019</a:t>
            </a:fld>
            <a:endParaRPr lang="ru-RU"/>
          </a:p>
        </p:txBody>
      </p:sp>
      <p:sp>
        <p:nvSpPr>
          <p:cNvPr id="4" name="Образ слайда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D596363B-6CC3-495B-BBD8-0FF8A0600A82}" type="slidenum">
              <a:rPr lang="ru-RU" smtClean="0"/>
              <a:t>‹#›</a:t>
            </a:fld>
            <a:endParaRPr lang="ru-RU"/>
          </a:p>
        </p:txBody>
      </p:sp>
    </p:spTree>
    <p:extLst>
      <p:ext uri="{BB962C8B-B14F-4D97-AF65-F5344CB8AC3E}">
        <p14:creationId xmlns:p14="http://schemas.microsoft.com/office/powerpoint/2010/main" val="4291633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596363B-6CC3-495B-BBD8-0FF8A0600A82}" type="slidenum">
              <a:rPr lang="ru-RU" smtClean="0"/>
              <a:t>26</a:t>
            </a:fld>
            <a:endParaRPr lang="ru-RU"/>
          </a:p>
        </p:txBody>
      </p:sp>
    </p:spTree>
    <p:extLst>
      <p:ext uri="{BB962C8B-B14F-4D97-AF65-F5344CB8AC3E}">
        <p14:creationId xmlns:p14="http://schemas.microsoft.com/office/powerpoint/2010/main" val="4104671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706813" y="1988841"/>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92613" y="3861048"/>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grpSp>
        <p:nvGrpSpPr>
          <p:cNvPr id="4" name="Группа 3"/>
          <p:cNvGrpSpPr/>
          <p:nvPr userDrawn="1"/>
        </p:nvGrpSpPr>
        <p:grpSpPr>
          <a:xfrm>
            <a:off x="0" y="6678360"/>
            <a:ext cx="9144000" cy="88460"/>
            <a:chOff x="135060" y="6381328"/>
            <a:chExt cx="8849966" cy="88460"/>
          </a:xfrm>
        </p:grpSpPr>
        <p:sp>
          <p:nvSpPr>
            <p:cNvPr id="29" name="Скругленный прямоугольник 28"/>
            <p:cNvSpPr/>
            <p:nvPr userDrawn="1"/>
          </p:nvSpPr>
          <p:spPr>
            <a:xfrm flipV="1">
              <a:off x="135060" y="6411328"/>
              <a:ext cx="8846775" cy="58460"/>
            </a:xfrm>
            <a:prstGeom prst="roundRect">
              <a:avLst/>
            </a:prstGeom>
            <a:solidFill>
              <a:srgbClr val="F3943B"/>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
          <p:nvSpPr>
            <p:cNvPr id="20" name="Скругленный прямоугольник 19"/>
            <p:cNvSpPr/>
            <p:nvPr userDrawn="1"/>
          </p:nvSpPr>
          <p:spPr>
            <a:xfrm flipV="1">
              <a:off x="138251" y="6381328"/>
              <a:ext cx="8846775" cy="18000"/>
            </a:xfrm>
            <a:prstGeom prst="roundRect">
              <a:avLst/>
            </a:prstGeom>
            <a:solidFill>
              <a:srgbClr val="F3943B"/>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grpSp>
      <p:sp>
        <p:nvSpPr>
          <p:cNvPr id="38" name="Rounded Rectangle 13"/>
          <p:cNvSpPr/>
          <p:nvPr userDrawn="1"/>
        </p:nvSpPr>
        <p:spPr>
          <a:xfrm>
            <a:off x="0" y="1"/>
            <a:ext cx="9141162" cy="822419"/>
          </a:xfrm>
          <a:prstGeom prst="roundRect">
            <a:avLst>
              <a:gd name="adj" fmla="val 3362"/>
            </a:avLst>
          </a:prstGeom>
          <a:gradFill>
            <a:gsLst>
              <a:gs pos="100000">
                <a:srgbClr val="F5A540">
                  <a:lumMod val="100000"/>
                </a:srgb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15"/>
          <p:cNvGrpSpPr>
            <a:grpSpLocks noChangeAspect="1"/>
          </p:cNvGrpSpPr>
          <p:nvPr userDrawn="1"/>
        </p:nvGrpSpPr>
        <p:grpSpPr bwMode="hidden">
          <a:xfrm>
            <a:off x="-362" y="189734"/>
            <a:ext cx="9141524" cy="718986"/>
            <a:chOff x="-3905251" y="4219078"/>
            <a:chExt cx="13027839" cy="1892300"/>
          </a:xfrm>
          <a:scene3d>
            <a:camera prst="orthographicFront">
              <a:rot lat="0" lon="10800000" rev="0"/>
            </a:camera>
            <a:lightRig rig="threePt" dir="t"/>
          </a:scene3d>
        </p:grpSpPr>
        <p:sp>
          <p:nvSpPr>
            <p:cNvPr id="40" name="Freeform 14"/>
            <p:cNvSpPr>
              <a:spLocks/>
            </p:cNvSpPr>
            <p:nvPr/>
          </p:nvSpPr>
          <p:spPr bwMode="hidden">
            <a:xfrm>
              <a:off x="4800598" y="4421188"/>
              <a:ext cx="4295776" cy="81915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sp>
          <p:nvSpPr>
            <p:cNvPr id="43"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sp>
          <p:nvSpPr>
            <p:cNvPr id="44"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sp>
          <p:nvSpPr>
            <p:cNvPr id="45"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sp useBgFill="1">
          <p:nvSpPr>
            <p:cNvPr id="46" name="Freeform 10"/>
            <p:cNvSpPr>
              <a:spLocks/>
            </p:cNvSpPr>
            <p:nvPr/>
          </p:nvSpPr>
          <p:spPr bwMode="hidden">
            <a:xfrm>
              <a:off x="-3905251" y="421907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grpSp>
      <p:sp>
        <p:nvSpPr>
          <p:cNvPr id="47" name="Прямоугольник 46"/>
          <p:cNvSpPr/>
          <p:nvPr userDrawn="1"/>
        </p:nvSpPr>
        <p:spPr>
          <a:xfrm>
            <a:off x="1132189" y="-51101"/>
            <a:ext cx="7200800" cy="481670"/>
          </a:xfrm>
          <a:prstGeom prst="rect">
            <a:avLst/>
          </a:prstGeom>
          <a:effectLst/>
          <a:scene3d>
            <a:camera prst="orthographicFront"/>
            <a:lightRig rig="threePt" dir="t"/>
          </a:scene3d>
          <a:sp3d>
            <a:contourClr>
              <a:schemeClr val="bg1"/>
            </a:contourClr>
          </a:sp3d>
        </p:spPr>
        <p:txBody>
          <a:bodyPr wrap="square">
            <a:noAutofit/>
          </a:bodyPr>
          <a:lstStyle/>
          <a:p>
            <a:pPr algn="ctr">
              <a:lnSpc>
                <a:spcPct val="115000"/>
              </a:lnSpc>
              <a:spcAft>
                <a:spcPts val="1000"/>
              </a:spcAft>
            </a:pPr>
            <a:r>
              <a:rPr lang="ru-RU" sz="1100" b="0" kern="1100" cap="none" spc="0" baseline="0" dirty="0" smtClean="0">
                <a:ln w="10160">
                  <a:noFill/>
                  <a:prstDash val="solid"/>
                </a:ln>
                <a:solidFill>
                  <a:srgbClr val="0070C0"/>
                </a:solidFill>
                <a:effectLst/>
                <a:latin typeface="Arial Black" pitchFamily="34" charset="0"/>
                <a:ea typeface="Calibri"/>
                <a:cs typeface="Times New Roman"/>
              </a:rPr>
              <a:t>Правительство Свердловской области                                                                Министерство социальной политики Свердловской области</a:t>
            </a:r>
            <a:endParaRPr lang="ru-RU" sz="1100" b="0" kern="1100" cap="none" spc="0" baseline="0" dirty="0">
              <a:ln w="10160">
                <a:noFill/>
                <a:prstDash val="solid"/>
              </a:ln>
              <a:solidFill>
                <a:srgbClr val="0070C0"/>
              </a:solidFill>
              <a:effectLst/>
              <a:latin typeface="Arial Black" pitchFamily="34" charset="0"/>
              <a:ea typeface="Calibri"/>
              <a:cs typeface="Times New Roman"/>
            </a:endParaRPr>
          </a:p>
        </p:txBody>
      </p:sp>
      <p:pic>
        <p:nvPicPr>
          <p:cNvPr id="48" name="Picture 2" descr="C:\Users\korkin\Pictures\птичк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520" y="-162389"/>
            <a:ext cx="1312717" cy="11493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12/20/2019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grpSp>
        <p:nvGrpSpPr>
          <p:cNvPr id="15" name="Группа 14"/>
          <p:cNvGrpSpPr/>
          <p:nvPr userDrawn="1"/>
        </p:nvGrpSpPr>
        <p:grpSpPr>
          <a:xfrm>
            <a:off x="0" y="6678360"/>
            <a:ext cx="9144000" cy="88460"/>
            <a:chOff x="135060" y="6381328"/>
            <a:chExt cx="8849966" cy="88460"/>
          </a:xfrm>
        </p:grpSpPr>
        <p:sp>
          <p:nvSpPr>
            <p:cNvPr id="16" name="Скругленный прямоугольник 15"/>
            <p:cNvSpPr/>
            <p:nvPr userDrawn="1"/>
          </p:nvSpPr>
          <p:spPr>
            <a:xfrm flipV="1">
              <a:off x="135060" y="6411328"/>
              <a:ext cx="8846775" cy="58460"/>
            </a:xfrm>
            <a:prstGeom prst="roundRect">
              <a:avLst/>
            </a:prstGeom>
            <a:solidFill>
              <a:srgbClr val="F3943B"/>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
          <p:nvSpPr>
            <p:cNvPr id="17" name="Скругленный прямоугольник 16"/>
            <p:cNvSpPr/>
            <p:nvPr userDrawn="1"/>
          </p:nvSpPr>
          <p:spPr>
            <a:xfrm flipV="1">
              <a:off x="138251" y="6381328"/>
              <a:ext cx="8846775" cy="18000"/>
            </a:xfrm>
            <a:prstGeom prst="roundRect">
              <a:avLst/>
            </a:prstGeom>
            <a:solidFill>
              <a:srgbClr val="F3943B"/>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grpSp>
      <p:sp>
        <p:nvSpPr>
          <p:cNvPr id="18" name="Rounded Rectangle 13"/>
          <p:cNvSpPr/>
          <p:nvPr userDrawn="1"/>
        </p:nvSpPr>
        <p:spPr>
          <a:xfrm>
            <a:off x="0" y="1"/>
            <a:ext cx="9141162" cy="822419"/>
          </a:xfrm>
          <a:prstGeom prst="roundRect">
            <a:avLst>
              <a:gd name="adj" fmla="val 3362"/>
            </a:avLst>
          </a:prstGeom>
          <a:gradFill>
            <a:gsLst>
              <a:gs pos="100000">
                <a:srgbClr val="F5A540">
                  <a:lumMod val="100000"/>
                </a:srgb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5"/>
          <p:cNvGrpSpPr>
            <a:grpSpLocks noChangeAspect="1"/>
          </p:cNvGrpSpPr>
          <p:nvPr userDrawn="1"/>
        </p:nvGrpSpPr>
        <p:grpSpPr bwMode="hidden">
          <a:xfrm>
            <a:off x="-362" y="189734"/>
            <a:ext cx="9141524" cy="718986"/>
            <a:chOff x="-3905251" y="4219078"/>
            <a:chExt cx="13027839" cy="1892300"/>
          </a:xfrm>
          <a:scene3d>
            <a:camera prst="orthographicFront">
              <a:rot lat="0" lon="10800000" rev="0"/>
            </a:camera>
            <a:lightRig rig="threePt" dir="t"/>
          </a:scene3d>
        </p:grpSpPr>
        <p:sp>
          <p:nvSpPr>
            <p:cNvPr id="20" name="Freeform 14"/>
            <p:cNvSpPr>
              <a:spLocks/>
            </p:cNvSpPr>
            <p:nvPr/>
          </p:nvSpPr>
          <p:spPr bwMode="hidden">
            <a:xfrm>
              <a:off x="4800598" y="4421188"/>
              <a:ext cx="4295776" cy="81915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sp>
          <p:nvSpPr>
            <p:cNvPr id="2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sp>
          <p:nvSpPr>
            <p:cNvPr id="2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sp>
          <p:nvSpPr>
            <p:cNvPr id="2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sp useBgFill="1">
          <p:nvSpPr>
            <p:cNvPr id="24" name="Freeform 10"/>
            <p:cNvSpPr>
              <a:spLocks/>
            </p:cNvSpPr>
            <p:nvPr/>
          </p:nvSpPr>
          <p:spPr bwMode="hidden">
            <a:xfrm>
              <a:off x="-3905251" y="421907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grpSp>
      <p:sp>
        <p:nvSpPr>
          <p:cNvPr id="25" name="Прямоугольник 24"/>
          <p:cNvSpPr/>
          <p:nvPr userDrawn="1"/>
        </p:nvSpPr>
        <p:spPr>
          <a:xfrm>
            <a:off x="1132189" y="-51101"/>
            <a:ext cx="7200800" cy="481670"/>
          </a:xfrm>
          <a:prstGeom prst="rect">
            <a:avLst/>
          </a:prstGeom>
          <a:effectLst/>
          <a:scene3d>
            <a:camera prst="orthographicFront"/>
            <a:lightRig rig="threePt" dir="t"/>
          </a:scene3d>
          <a:sp3d>
            <a:contourClr>
              <a:schemeClr val="bg1"/>
            </a:contourClr>
          </a:sp3d>
        </p:spPr>
        <p:txBody>
          <a:bodyPr wrap="square">
            <a:noAutofit/>
          </a:bodyPr>
          <a:lstStyle/>
          <a:p>
            <a:pPr algn="ctr">
              <a:lnSpc>
                <a:spcPct val="115000"/>
              </a:lnSpc>
              <a:spcAft>
                <a:spcPts val="1000"/>
              </a:spcAft>
            </a:pPr>
            <a:r>
              <a:rPr lang="ru-RU" sz="1100" b="0" kern="1100" cap="none" spc="0" baseline="0" dirty="0" smtClean="0">
                <a:ln w="10160">
                  <a:noFill/>
                  <a:prstDash val="solid"/>
                </a:ln>
                <a:solidFill>
                  <a:srgbClr val="0070C0"/>
                </a:solidFill>
                <a:effectLst/>
                <a:latin typeface="Arial Black" pitchFamily="34" charset="0"/>
                <a:ea typeface="Calibri"/>
                <a:cs typeface="Times New Roman"/>
              </a:rPr>
              <a:t>Правительство Свердловской области                                                                Министерство социальной политики Свердловской области</a:t>
            </a:r>
            <a:endParaRPr lang="ru-RU" sz="1100" b="0" kern="1100" cap="none" spc="0" baseline="0" dirty="0">
              <a:ln w="10160">
                <a:noFill/>
                <a:prstDash val="solid"/>
              </a:ln>
              <a:solidFill>
                <a:srgbClr val="0070C0"/>
              </a:solidFill>
              <a:effectLst/>
              <a:latin typeface="Arial Black" pitchFamily="34" charset="0"/>
              <a:ea typeface="Calibri"/>
              <a:cs typeface="Times New Roman"/>
            </a:endParaRPr>
          </a:p>
        </p:txBody>
      </p:sp>
      <p:pic>
        <p:nvPicPr>
          <p:cNvPr id="26" name="Picture 2" descr="C:\Users\korkin\Pictures\птичк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520" y="-162389"/>
            <a:ext cx="1312717" cy="11493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12/20/2019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12/20/2019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12/20/2019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grpSp>
        <p:nvGrpSpPr>
          <p:cNvPr id="10" name="Group 15"/>
          <p:cNvGrpSpPr>
            <a:grpSpLocks noChangeAspect="1"/>
          </p:cNvGrpSpPr>
          <p:nvPr userDrawn="1"/>
        </p:nvGrpSpPr>
        <p:grpSpPr bwMode="hidden">
          <a:xfrm>
            <a:off x="-362" y="173961"/>
            <a:ext cx="9141524" cy="513216"/>
            <a:chOff x="-3905251" y="4219078"/>
            <a:chExt cx="13027839" cy="1892300"/>
          </a:xfrm>
          <a:scene3d>
            <a:camera prst="orthographicFront">
              <a:rot lat="0" lon="10800000" rev="0"/>
            </a:camera>
            <a:lightRig rig="threePt" dir="t"/>
          </a:scene3d>
        </p:grpSpPr>
        <p:sp>
          <p:nvSpPr>
            <p:cNvPr id="12" name="Freeform 14"/>
            <p:cNvSpPr>
              <a:spLocks/>
            </p:cNvSpPr>
            <p:nvPr/>
          </p:nvSpPr>
          <p:spPr bwMode="hidden">
            <a:xfrm>
              <a:off x="4800598" y="4421188"/>
              <a:ext cx="4295776" cy="81915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sp>
          <p:nvSpPr>
            <p:cNvPr id="13"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sp>
          <p:nvSpPr>
            <p:cNvPr id="14"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sp>
          <p:nvSpPr>
            <p:cNvPr id="15"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sp useBgFill="1">
          <p:nvSpPr>
            <p:cNvPr id="16" name="Freeform 10"/>
            <p:cNvSpPr>
              <a:spLocks/>
            </p:cNvSpPr>
            <p:nvPr/>
          </p:nvSpPr>
          <p:spPr bwMode="hidden">
            <a:xfrm>
              <a:off x="-3905251" y="421907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grpSp>
      <p:pic>
        <p:nvPicPr>
          <p:cNvPr id="17"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5694"/>
            <a:ext cx="539551" cy="485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C6C7B23-7BBB-4FB3-9E8B-2549BD24E832}" type="datetimeFigureOut">
              <a:rPr lang="ru-RU" smtClean="0"/>
              <a:t>20.12.2019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2A6A2ED-C77A-46D0-9BDA-59A15A90B5E2}"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12/20/2019</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4ED76DA-B47B-42F3-95C2-ED0F524873D5}" type="datetimeFigureOut">
              <a:rPr lang="ru-RU" smtClean="0"/>
              <a:pPr>
                <a:defRPr/>
              </a:pPr>
              <a:t>20.12.2019</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3EDC2504-A292-461D-936D-27566AD1F45A}"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12/20/2019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12/20/2019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
        <p:nvSpPr>
          <p:cNvPr id="12" name="Rounded Rectangle 13"/>
          <p:cNvSpPr/>
          <p:nvPr userDrawn="1"/>
        </p:nvSpPr>
        <p:spPr>
          <a:xfrm>
            <a:off x="0" y="1"/>
            <a:ext cx="9141162" cy="822419"/>
          </a:xfrm>
          <a:prstGeom prst="roundRect">
            <a:avLst>
              <a:gd name="adj" fmla="val 3362"/>
            </a:avLst>
          </a:prstGeom>
          <a:gradFill>
            <a:gsLst>
              <a:gs pos="100000">
                <a:srgbClr val="F5A540">
                  <a:lumMod val="100000"/>
                </a:srgb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5"/>
          <p:cNvGrpSpPr>
            <a:grpSpLocks noChangeAspect="1"/>
          </p:cNvGrpSpPr>
          <p:nvPr userDrawn="1"/>
        </p:nvGrpSpPr>
        <p:grpSpPr bwMode="hidden">
          <a:xfrm>
            <a:off x="-362" y="189734"/>
            <a:ext cx="9141524" cy="718986"/>
            <a:chOff x="-3905251" y="4219078"/>
            <a:chExt cx="13027839" cy="1892300"/>
          </a:xfrm>
          <a:scene3d>
            <a:camera prst="orthographicFront">
              <a:rot lat="0" lon="10800000" rev="0"/>
            </a:camera>
            <a:lightRig rig="threePt" dir="t"/>
          </a:scene3d>
        </p:grpSpPr>
        <p:sp>
          <p:nvSpPr>
            <p:cNvPr id="14" name="Freeform 14"/>
            <p:cNvSpPr>
              <a:spLocks/>
            </p:cNvSpPr>
            <p:nvPr/>
          </p:nvSpPr>
          <p:spPr bwMode="hidden">
            <a:xfrm>
              <a:off x="4800598" y="4421188"/>
              <a:ext cx="4295776" cy="81915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sp>
          <p:nvSpPr>
            <p:cNvPr id="15"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sp>
          <p:nvSpPr>
            <p:cNvPr id="16"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sp>
          <p:nvSpPr>
            <p:cNvPr id="17"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sp useBgFill="1">
          <p:nvSpPr>
            <p:cNvPr id="18" name="Freeform 10"/>
            <p:cNvSpPr>
              <a:spLocks/>
            </p:cNvSpPr>
            <p:nvPr/>
          </p:nvSpPr>
          <p:spPr bwMode="hidden">
            <a:xfrm>
              <a:off x="-3905251" y="421907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grpSp>
      <p:sp>
        <p:nvSpPr>
          <p:cNvPr id="19" name="Прямоугольник 18"/>
          <p:cNvSpPr/>
          <p:nvPr userDrawn="1"/>
        </p:nvSpPr>
        <p:spPr>
          <a:xfrm>
            <a:off x="1132189" y="-51101"/>
            <a:ext cx="7200800" cy="481670"/>
          </a:xfrm>
          <a:prstGeom prst="rect">
            <a:avLst/>
          </a:prstGeom>
          <a:effectLst/>
          <a:scene3d>
            <a:camera prst="orthographicFront"/>
            <a:lightRig rig="threePt" dir="t"/>
          </a:scene3d>
          <a:sp3d>
            <a:contourClr>
              <a:schemeClr val="bg1"/>
            </a:contourClr>
          </a:sp3d>
        </p:spPr>
        <p:txBody>
          <a:bodyPr wrap="square">
            <a:noAutofit/>
          </a:bodyPr>
          <a:lstStyle/>
          <a:p>
            <a:pPr algn="ctr">
              <a:lnSpc>
                <a:spcPct val="115000"/>
              </a:lnSpc>
              <a:spcAft>
                <a:spcPts val="1000"/>
              </a:spcAft>
            </a:pPr>
            <a:r>
              <a:rPr lang="ru-RU" sz="1100" b="0" kern="1100" cap="none" spc="0" baseline="0" dirty="0" smtClean="0">
                <a:ln w="10160">
                  <a:noFill/>
                  <a:prstDash val="solid"/>
                </a:ln>
                <a:solidFill>
                  <a:srgbClr val="0070C0"/>
                </a:solidFill>
                <a:effectLst/>
                <a:latin typeface="Arial Black" pitchFamily="34" charset="0"/>
                <a:ea typeface="Calibri"/>
                <a:cs typeface="Times New Roman"/>
              </a:rPr>
              <a:t>Правительство Свердловской области                                                                Министерство социальной политики Свердловской области</a:t>
            </a:r>
            <a:endParaRPr lang="ru-RU" sz="1100" b="0" kern="1100" cap="none" spc="0" baseline="0" dirty="0">
              <a:ln w="10160">
                <a:noFill/>
                <a:prstDash val="solid"/>
              </a:ln>
              <a:solidFill>
                <a:srgbClr val="0070C0"/>
              </a:solidFill>
              <a:effectLst/>
              <a:latin typeface="Arial Black" pitchFamily="34" charset="0"/>
              <a:ea typeface="Calibri"/>
              <a:cs typeface="Times New Roman"/>
            </a:endParaRPr>
          </a:p>
        </p:txBody>
      </p:sp>
      <p:pic>
        <p:nvPicPr>
          <p:cNvPr id="20" name="Picture 2" descr="C:\Users\korkin\Pictures\птичк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520" y="-162389"/>
            <a:ext cx="1312717" cy="1149383"/>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Группа 20"/>
          <p:cNvGrpSpPr/>
          <p:nvPr userDrawn="1"/>
        </p:nvGrpSpPr>
        <p:grpSpPr>
          <a:xfrm>
            <a:off x="0" y="6678360"/>
            <a:ext cx="9144000" cy="88460"/>
            <a:chOff x="135060" y="6381328"/>
            <a:chExt cx="8849966" cy="88460"/>
          </a:xfrm>
        </p:grpSpPr>
        <p:sp>
          <p:nvSpPr>
            <p:cNvPr id="22" name="Скругленный прямоугольник 21"/>
            <p:cNvSpPr/>
            <p:nvPr userDrawn="1"/>
          </p:nvSpPr>
          <p:spPr>
            <a:xfrm flipV="1">
              <a:off x="135060" y="6411328"/>
              <a:ext cx="8846775" cy="58460"/>
            </a:xfrm>
            <a:prstGeom prst="roundRect">
              <a:avLst/>
            </a:prstGeom>
            <a:solidFill>
              <a:srgbClr val="F3943B"/>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
          <p:nvSpPr>
            <p:cNvPr id="23" name="Скругленный прямоугольник 22"/>
            <p:cNvSpPr/>
            <p:nvPr userDrawn="1"/>
          </p:nvSpPr>
          <p:spPr>
            <a:xfrm flipV="1">
              <a:off x="138251" y="6381328"/>
              <a:ext cx="8846775" cy="18000"/>
            </a:xfrm>
            <a:prstGeom prst="roundRect">
              <a:avLst/>
            </a:prstGeom>
            <a:solidFill>
              <a:srgbClr val="F3943B"/>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gr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12/20/2019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9" y="1772818"/>
            <a:ext cx="7408333" cy="475252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Title 6"/>
          <p:cNvSpPr>
            <a:spLocks noGrp="1"/>
          </p:cNvSpPr>
          <p:nvPr>
            <p:ph type="title"/>
          </p:nvPr>
        </p:nvSpPr>
        <p:spPr>
          <a:xfrm>
            <a:off x="1043608" y="764704"/>
            <a:ext cx="7653536" cy="936104"/>
          </a:xfrm>
        </p:spPr>
        <p:txBody>
          <a:bodyPr/>
          <a:lstStyle>
            <a:lvl1pPr>
              <a:defRPr baseline="0">
                <a:solidFill>
                  <a:schemeClr val="tx1"/>
                </a:solidFill>
              </a:defRPr>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12/20/2019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539552" y="980728"/>
            <a:ext cx="8229600" cy="936104"/>
          </a:xfrm>
        </p:spPr>
        <p:txBody>
          <a:bodyPr/>
          <a:lstStyle>
            <a:lvl1pPr>
              <a:defRPr baseline="0">
                <a:solidFill>
                  <a:schemeClr val="tx1"/>
                </a:solidFill>
              </a:defRPr>
            </a:lvl1pPr>
          </a:lstStyle>
          <a:p>
            <a:r>
              <a:rPr lang="ru-RU" smtClean="0"/>
              <a:t>Образец заголовка</a:t>
            </a:r>
            <a:endParaRPr lang="en-US" dirty="0"/>
          </a:p>
        </p:txBody>
      </p:sp>
      <p:sp>
        <p:nvSpPr>
          <p:cNvPr id="9" name="Content Placeholder 8"/>
          <p:cNvSpPr>
            <a:spLocks noGrp="1"/>
          </p:cNvSpPr>
          <p:nvPr>
            <p:ph sz="quarter" idx="13"/>
          </p:nvPr>
        </p:nvSpPr>
        <p:spPr>
          <a:xfrm>
            <a:off x="676655" y="1988840"/>
            <a:ext cx="3822192" cy="45365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1988840"/>
            <a:ext cx="3822192" cy="45365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grpSp>
        <p:nvGrpSpPr>
          <p:cNvPr id="6" name="Group 15"/>
          <p:cNvGrpSpPr>
            <a:grpSpLocks noChangeAspect="1"/>
          </p:cNvGrpSpPr>
          <p:nvPr userDrawn="1"/>
        </p:nvGrpSpPr>
        <p:grpSpPr bwMode="hidden">
          <a:xfrm>
            <a:off x="-362" y="173961"/>
            <a:ext cx="9141524" cy="513216"/>
            <a:chOff x="-3905251" y="4219078"/>
            <a:chExt cx="13027839" cy="1892300"/>
          </a:xfrm>
          <a:scene3d>
            <a:camera prst="orthographicFront">
              <a:rot lat="0" lon="10800000" rev="0"/>
            </a:camera>
            <a:lightRig rig="threePt" dir="t"/>
          </a:scene3d>
        </p:grpSpPr>
        <p:sp>
          <p:nvSpPr>
            <p:cNvPr id="7" name="Freeform 14"/>
            <p:cNvSpPr>
              <a:spLocks/>
            </p:cNvSpPr>
            <p:nvPr/>
          </p:nvSpPr>
          <p:spPr bwMode="hidden">
            <a:xfrm>
              <a:off x="4800598" y="4421188"/>
              <a:ext cx="4295776" cy="81915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sp>
          <p:nvSpPr>
            <p:cNvPr id="10"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3905251" y="421907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grpSp>
      <p:pic>
        <p:nvPicPr>
          <p:cNvPr id="14"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5694"/>
            <a:ext cx="539551" cy="485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1252728"/>
          </a:xfrm>
        </p:spPr>
        <p:txBody>
          <a:bodyPr/>
          <a:lstStyle>
            <a:lvl1pPr>
              <a:defRPr>
                <a:solidFill>
                  <a:schemeClr val="tx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6656" y="2678113"/>
            <a:ext cx="3822192" cy="639763"/>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4" y="3429001"/>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3"/>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1"/>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a:xfrm>
            <a:off x="5163672" y="6250164"/>
            <a:ext cx="3786690" cy="365125"/>
          </a:xfrm>
          <a:prstGeom prst="rect">
            <a:avLst/>
          </a:prstGeom>
        </p:spPr>
        <p:txBody>
          <a:bodyPr/>
          <a:lstStyle/>
          <a:p>
            <a:fld id="{CC6C7B23-7BBB-4FB3-9E8B-2549BD24E832}" type="datetimeFigureOut">
              <a:rPr lang="ru-RU" smtClean="0"/>
              <a:t>20.12.2019</a:t>
            </a:fld>
            <a:endParaRPr lang="ru-RU"/>
          </a:p>
        </p:txBody>
      </p:sp>
      <p:sp>
        <p:nvSpPr>
          <p:cNvPr id="8" name="Footer Placeholder 7"/>
          <p:cNvSpPr>
            <a:spLocks noGrp="1"/>
          </p:cNvSpPr>
          <p:nvPr>
            <p:ph type="ftr" sz="quarter" idx="11"/>
          </p:nvPr>
        </p:nvSpPr>
        <p:spPr>
          <a:xfrm>
            <a:off x="193640" y="6250164"/>
            <a:ext cx="3786691" cy="365125"/>
          </a:xfrm>
          <a:prstGeom prst="rect">
            <a:avLst/>
          </a:prstGeom>
        </p:spPr>
        <p:txBody>
          <a:bodyPr/>
          <a:lstStyle/>
          <a:p>
            <a:endParaRPr lang="ru-RU"/>
          </a:p>
        </p:txBody>
      </p:sp>
      <p:sp>
        <p:nvSpPr>
          <p:cNvPr id="9" name="Slide Number Placeholder 8"/>
          <p:cNvSpPr>
            <a:spLocks noGrp="1"/>
          </p:cNvSpPr>
          <p:nvPr>
            <p:ph type="sldNum" sz="quarter" idx="12"/>
          </p:nvPr>
        </p:nvSpPr>
        <p:spPr>
          <a:xfrm>
            <a:off x="3991088" y="6250164"/>
            <a:ext cx="1161826" cy="365125"/>
          </a:xfrm>
          <a:prstGeom prst="rect">
            <a:avLst/>
          </a:prstGeom>
        </p:spPr>
        <p:txBody>
          <a:bodyPr/>
          <a:lstStyle/>
          <a:p>
            <a:fld id="{52A6A2ED-C77A-46D0-9BDA-59A15A90B5E2}"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39552" y="2564904"/>
            <a:ext cx="8229600" cy="1252728"/>
          </a:xfrm>
        </p:spPr>
        <p:txBody>
          <a:bodyPr/>
          <a:lstStyle>
            <a:lvl1pPr>
              <a:defRPr>
                <a:solidFill>
                  <a:schemeClr val="tx1"/>
                </a:solidFill>
              </a:defRPr>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1" y="1340769"/>
            <a:ext cx="4114800" cy="1427833"/>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572001" y="2785533"/>
            <a:ext cx="4114800" cy="3379771"/>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Picture Placeholder 2"/>
          <p:cNvSpPr>
            <a:spLocks noGrp="1"/>
          </p:cNvSpPr>
          <p:nvPr>
            <p:ph type="pic" idx="1"/>
          </p:nvPr>
        </p:nvSpPr>
        <p:spPr>
          <a:xfrm>
            <a:off x="395536" y="1371600"/>
            <a:ext cx="4104456" cy="421764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26" name="Rounded Rectangle 13"/>
          <p:cNvSpPr/>
          <p:nvPr userDrawn="1"/>
        </p:nvSpPr>
        <p:spPr>
          <a:xfrm>
            <a:off x="0" y="1"/>
            <a:ext cx="9141162" cy="822419"/>
          </a:xfrm>
          <a:prstGeom prst="roundRect">
            <a:avLst>
              <a:gd name="adj" fmla="val 3362"/>
            </a:avLst>
          </a:prstGeom>
          <a:gradFill>
            <a:gsLst>
              <a:gs pos="100000">
                <a:srgbClr val="F5A540">
                  <a:lumMod val="100000"/>
                </a:srgb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15"/>
          <p:cNvGrpSpPr>
            <a:grpSpLocks noChangeAspect="1"/>
          </p:cNvGrpSpPr>
          <p:nvPr userDrawn="1"/>
        </p:nvGrpSpPr>
        <p:grpSpPr bwMode="hidden">
          <a:xfrm>
            <a:off x="-362" y="189734"/>
            <a:ext cx="9141524" cy="718986"/>
            <a:chOff x="-3905251" y="4219078"/>
            <a:chExt cx="13027839" cy="1892300"/>
          </a:xfrm>
          <a:scene3d>
            <a:camera prst="orthographicFront">
              <a:rot lat="0" lon="10800000" rev="0"/>
            </a:camera>
            <a:lightRig rig="threePt" dir="t"/>
          </a:scene3d>
        </p:grpSpPr>
        <p:sp>
          <p:nvSpPr>
            <p:cNvPr id="28" name="Freeform 14"/>
            <p:cNvSpPr>
              <a:spLocks/>
            </p:cNvSpPr>
            <p:nvPr/>
          </p:nvSpPr>
          <p:spPr bwMode="hidden">
            <a:xfrm>
              <a:off x="4800598" y="4421188"/>
              <a:ext cx="4295776" cy="81915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sp>
          <p:nvSpPr>
            <p:cNvPr id="29"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sp>
          <p:nvSpPr>
            <p:cNvPr id="30"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sp useBgFill="1">
          <p:nvSpPr>
            <p:cNvPr id="32" name="Freeform 10"/>
            <p:cNvSpPr>
              <a:spLocks/>
            </p:cNvSpPr>
            <p:nvPr/>
          </p:nvSpPr>
          <p:spPr bwMode="hidden">
            <a:xfrm>
              <a:off x="-3905251" y="421907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grpSp>
      <p:sp>
        <p:nvSpPr>
          <p:cNvPr id="33" name="Прямоугольник 32"/>
          <p:cNvSpPr/>
          <p:nvPr userDrawn="1"/>
        </p:nvSpPr>
        <p:spPr>
          <a:xfrm>
            <a:off x="1132189" y="-51101"/>
            <a:ext cx="7200800" cy="481670"/>
          </a:xfrm>
          <a:prstGeom prst="rect">
            <a:avLst/>
          </a:prstGeom>
          <a:effectLst/>
          <a:scene3d>
            <a:camera prst="orthographicFront"/>
            <a:lightRig rig="threePt" dir="t"/>
          </a:scene3d>
          <a:sp3d>
            <a:contourClr>
              <a:schemeClr val="bg1"/>
            </a:contourClr>
          </a:sp3d>
        </p:spPr>
        <p:txBody>
          <a:bodyPr wrap="square">
            <a:noAutofit/>
          </a:bodyPr>
          <a:lstStyle/>
          <a:p>
            <a:pPr algn="ctr">
              <a:lnSpc>
                <a:spcPct val="115000"/>
              </a:lnSpc>
              <a:spcAft>
                <a:spcPts val="1000"/>
              </a:spcAft>
            </a:pPr>
            <a:r>
              <a:rPr lang="ru-RU" sz="1100" b="0" kern="1100" cap="none" spc="0" baseline="0" dirty="0" smtClean="0">
                <a:ln w="10160">
                  <a:noFill/>
                  <a:prstDash val="solid"/>
                </a:ln>
                <a:solidFill>
                  <a:srgbClr val="0070C0"/>
                </a:solidFill>
                <a:effectLst/>
                <a:latin typeface="Arial Black" pitchFamily="34" charset="0"/>
                <a:ea typeface="Calibri"/>
                <a:cs typeface="Times New Roman"/>
              </a:rPr>
              <a:t>Правительство Свердловской области                                                                Министерство социальной политики Свердловской области</a:t>
            </a:r>
            <a:endParaRPr lang="ru-RU" sz="1100" b="0" kern="1100" cap="none" spc="0" baseline="0" dirty="0">
              <a:ln w="10160">
                <a:noFill/>
                <a:prstDash val="solid"/>
              </a:ln>
              <a:solidFill>
                <a:srgbClr val="0070C0"/>
              </a:solidFill>
              <a:effectLst/>
              <a:latin typeface="Arial Black" pitchFamily="34" charset="0"/>
              <a:ea typeface="Calibri"/>
              <a:cs typeface="Times New Roman"/>
            </a:endParaRPr>
          </a:p>
        </p:txBody>
      </p:sp>
      <p:pic>
        <p:nvPicPr>
          <p:cNvPr id="34" name="Picture 2" descr="C:\Users\korkin\Pictures\птичк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520" y="-162389"/>
            <a:ext cx="1312717" cy="1149383"/>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p:cNvGrpSpPr/>
          <p:nvPr userDrawn="1"/>
        </p:nvGrpSpPr>
        <p:grpSpPr>
          <a:xfrm>
            <a:off x="0" y="6678360"/>
            <a:ext cx="9144000" cy="88460"/>
            <a:chOff x="135060" y="6381328"/>
            <a:chExt cx="8849966" cy="88460"/>
          </a:xfrm>
        </p:grpSpPr>
        <p:sp>
          <p:nvSpPr>
            <p:cNvPr id="18" name="Скругленный прямоугольник 17"/>
            <p:cNvSpPr/>
            <p:nvPr userDrawn="1"/>
          </p:nvSpPr>
          <p:spPr>
            <a:xfrm flipV="1">
              <a:off x="135060" y="6411328"/>
              <a:ext cx="8846775" cy="58460"/>
            </a:xfrm>
            <a:prstGeom prst="roundRect">
              <a:avLst/>
            </a:prstGeom>
            <a:solidFill>
              <a:srgbClr val="F3943B"/>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
          <p:nvSpPr>
            <p:cNvPr id="19" name="Скругленный прямоугольник 18"/>
            <p:cNvSpPr/>
            <p:nvPr userDrawn="1"/>
          </p:nvSpPr>
          <p:spPr>
            <a:xfrm flipV="1">
              <a:off x="138251" y="6381328"/>
              <a:ext cx="8846775" cy="18000"/>
            </a:xfrm>
            <a:prstGeom prst="roundRect">
              <a:avLst/>
            </a:prstGeom>
            <a:solidFill>
              <a:srgbClr val="F3943B"/>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gr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539552" y="908720"/>
            <a:ext cx="8229600" cy="936104"/>
          </a:xfrm>
        </p:spPr>
        <p:txBody>
          <a:bodyPr/>
          <a:lstStyle>
            <a:lvl1pPr>
              <a:defRPr>
                <a:solidFill>
                  <a:schemeClr val="tx1"/>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72069" y="1988842"/>
            <a:ext cx="7408333" cy="4536503"/>
          </a:xfrm>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Заголовок і об'єкт">
    <p:spTree>
      <p:nvGrpSpPr>
        <p:cNvPr id="1" name=""/>
        <p:cNvGrpSpPr/>
        <p:nvPr/>
      </p:nvGrpSpPr>
      <p:grpSpPr>
        <a:xfrm>
          <a:off x="0" y="0"/>
          <a:ext cx="0" cy="0"/>
          <a:chOff x="0" y="0"/>
          <a:chExt cx="0" cy="0"/>
        </a:xfrm>
      </p:grpSpPr>
      <p:sp>
        <p:nvSpPr>
          <p:cNvPr id="4" name="Пряма сполучна лінія 6"/>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5" name="Пряма сполучна лінія 8"/>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Пряма сполучна лінія 11"/>
          <p:cNvSpPr>
            <a:spLocks noChangeShapeType="1"/>
          </p:cNvSpPr>
          <p:nvPr/>
        </p:nvSpPr>
        <p:spPr bwMode="auto">
          <a:xfrm>
            <a:off x="514350" y="105798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2" name="Заголовок 21"/>
          <p:cNvSpPr>
            <a:spLocks noGrp="1"/>
          </p:cNvSpPr>
          <p:nvPr>
            <p:ph type="title"/>
          </p:nvPr>
        </p:nvSpPr>
        <p:spPr/>
        <p:txBody>
          <a:bodyPr/>
          <a:lstStyle/>
          <a:p>
            <a:r>
              <a:rPr lang="uk-UA" smtClean="0"/>
              <a:t>Зразок заголовка</a:t>
            </a:r>
            <a:endParaRPr lang="en-US"/>
          </a:p>
        </p:txBody>
      </p:sp>
      <p:sp>
        <p:nvSpPr>
          <p:cNvPr id="27" name="Місце для вмісту 26"/>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7" name="Місце для дати 24"/>
          <p:cNvSpPr>
            <a:spLocks noGrp="1"/>
          </p:cNvSpPr>
          <p:nvPr>
            <p:ph type="dt" sz="half" idx="10"/>
          </p:nvPr>
        </p:nvSpPr>
        <p:spPr>
          <a:xfrm>
            <a:off x="6477000" y="76201"/>
            <a:ext cx="2514600" cy="288925"/>
          </a:xfrm>
          <a:prstGeom prst="rect">
            <a:avLst/>
          </a:prstGeom>
        </p:spPr>
        <p:txBody>
          <a:bodyPr/>
          <a:lstStyle>
            <a:lvl1pPr>
              <a:defRPr/>
            </a:lvl1pPr>
          </a:lstStyle>
          <a:p>
            <a:pPr>
              <a:defRPr/>
            </a:pPr>
            <a:fld id="{E86E501E-8C59-4F84-87C3-3EEFEAB0852C}" type="datetimeFigureOut">
              <a:rPr lang="en-US"/>
              <a:pPr>
                <a:defRPr/>
              </a:pPr>
              <a:t>12/20/2019</a:t>
            </a:fld>
            <a:endParaRPr lang="en-US"/>
          </a:p>
        </p:txBody>
      </p:sp>
      <p:sp>
        <p:nvSpPr>
          <p:cNvPr id="8" name="Місце для нижнього колонтитула 18"/>
          <p:cNvSpPr>
            <a:spLocks noGrp="1"/>
          </p:cNvSpPr>
          <p:nvPr>
            <p:ph type="ftr" sz="quarter" idx="11"/>
          </p:nvPr>
        </p:nvSpPr>
        <p:spPr>
          <a:xfrm>
            <a:off x="3581400" y="76201"/>
            <a:ext cx="2895600" cy="288925"/>
          </a:xfrm>
          <a:prstGeom prst="rect">
            <a:avLst/>
          </a:prstGeom>
        </p:spPr>
        <p:txBody>
          <a:bodyPr/>
          <a:lstStyle>
            <a:lvl1pPr>
              <a:defRPr/>
            </a:lvl1pPr>
          </a:lstStyle>
          <a:p>
            <a:pPr>
              <a:defRPr/>
            </a:pPr>
            <a:endParaRPr lang="ru-RU"/>
          </a:p>
        </p:txBody>
      </p:sp>
      <p:sp>
        <p:nvSpPr>
          <p:cNvPr id="9" name="Місце для номера слайда 15"/>
          <p:cNvSpPr>
            <a:spLocks noGrp="1"/>
          </p:cNvSpPr>
          <p:nvPr>
            <p:ph type="sldNum" sz="quarter" idx="12"/>
          </p:nvPr>
        </p:nvSpPr>
        <p:spPr>
          <a:xfrm>
            <a:off x="8229601" y="6473825"/>
            <a:ext cx="759069" cy="247650"/>
          </a:xfrm>
          <a:prstGeom prst="rect">
            <a:avLst/>
          </a:prstGeom>
        </p:spPr>
        <p:txBody>
          <a:bodyPr/>
          <a:lstStyle>
            <a:lvl1pPr>
              <a:defRPr/>
            </a:lvl1pPr>
          </a:lstStyle>
          <a:p>
            <a:pPr>
              <a:defRPr/>
            </a:pPr>
            <a:fld id="{B53F84AF-7259-44F8-BE2D-FFD4AB182246}" type="slidenum">
              <a:rPr lang="en-US"/>
              <a:pPr>
                <a:defRPr/>
              </a:pPr>
              <a:t>‹#›</a:t>
            </a:fld>
            <a:endParaRPr lang="en-US"/>
          </a:p>
        </p:txBody>
      </p:sp>
    </p:spTree>
    <p:extLst>
      <p:ext uri="{BB962C8B-B14F-4D97-AF65-F5344CB8AC3E}">
        <p14:creationId xmlns:p14="http://schemas.microsoft.com/office/powerpoint/2010/main" val="22591722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5163672" y="6250164"/>
            <a:ext cx="3786690" cy="365125"/>
          </a:xfrm>
          <a:prstGeom prst="rect">
            <a:avLst/>
          </a:prstGeom>
        </p:spPr>
        <p:txBody>
          <a:bodyPr/>
          <a:lstStyle>
            <a:lvl1pPr>
              <a:defRPr/>
            </a:lvl1pPr>
          </a:lstStyle>
          <a:p>
            <a:pPr>
              <a:defRPr/>
            </a:pPr>
            <a:fld id="{24ED76DA-B47B-42F3-95C2-ED0F524873D5}" type="datetimeFigureOut">
              <a:rPr lang="ru-RU"/>
              <a:pPr>
                <a:defRPr/>
              </a:pPr>
              <a:t>20.12.2019</a:t>
            </a:fld>
            <a:endParaRPr lang="ru-RU"/>
          </a:p>
        </p:txBody>
      </p:sp>
      <p:sp>
        <p:nvSpPr>
          <p:cNvPr id="3" name="Нижний колонтитул 4"/>
          <p:cNvSpPr>
            <a:spLocks noGrp="1"/>
          </p:cNvSpPr>
          <p:nvPr>
            <p:ph type="ftr" sz="quarter" idx="11"/>
          </p:nvPr>
        </p:nvSpPr>
        <p:spPr>
          <a:xfrm>
            <a:off x="193638" y="6250164"/>
            <a:ext cx="3786691" cy="365125"/>
          </a:xfrm>
          <a:prstGeom prst="rect">
            <a:avLst/>
          </a:prstGeom>
        </p:spPr>
        <p:txBody>
          <a:bodyPr/>
          <a:lstStyle>
            <a:lvl1pPr>
              <a:defRPr/>
            </a:lvl1pPr>
          </a:lstStyle>
          <a:p>
            <a:pPr>
              <a:defRPr/>
            </a:pPr>
            <a:endParaRPr lang="ru-RU"/>
          </a:p>
        </p:txBody>
      </p:sp>
      <p:sp>
        <p:nvSpPr>
          <p:cNvPr id="4" name="Номер слайда 5"/>
          <p:cNvSpPr>
            <a:spLocks noGrp="1"/>
          </p:cNvSpPr>
          <p:nvPr>
            <p:ph type="sldNum" sz="quarter" idx="12"/>
          </p:nvPr>
        </p:nvSpPr>
        <p:spPr>
          <a:xfrm>
            <a:off x="3991088" y="6250163"/>
            <a:ext cx="1161826" cy="365125"/>
          </a:xfrm>
          <a:prstGeom prst="rect">
            <a:avLst/>
          </a:prstGeom>
        </p:spPr>
        <p:txBody>
          <a:bodyPr/>
          <a:lstStyle>
            <a:lvl1pPr>
              <a:defRPr/>
            </a:lvl1pPr>
          </a:lstStyle>
          <a:p>
            <a:pPr>
              <a:defRPr/>
            </a:pPr>
            <a:fld id="{3EDC2504-A292-461D-936D-27566AD1F45A}" type="slidenum">
              <a:rPr lang="ru-RU"/>
              <a:pPr>
                <a:defRPr/>
              </a:pPr>
              <a:t>‹#›</a:t>
            </a:fld>
            <a:endParaRPr lang="ru-RU"/>
          </a:p>
        </p:txBody>
      </p:sp>
    </p:spTree>
    <p:extLst>
      <p:ext uri="{BB962C8B-B14F-4D97-AF65-F5344CB8AC3E}">
        <p14:creationId xmlns:p14="http://schemas.microsoft.com/office/powerpoint/2010/main" val="2406297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72069" y="1700810"/>
            <a:ext cx="7408333" cy="4824535"/>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22" name="Rounded Rectangle 13"/>
          <p:cNvSpPr/>
          <p:nvPr/>
        </p:nvSpPr>
        <p:spPr>
          <a:xfrm>
            <a:off x="0" y="1"/>
            <a:ext cx="9141162" cy="822419"/>
          </a:xfrm>
          <a:prstGeom prst="roundRect">
            <a:avLst>
              <a:gd name="adj" fmla="val 3362"/>
            </a:avLst>
          </a:prstGeom>
          <a:gradFill>
            <a:gsLst>
              <a:gs pos="100000">
                <a:srgbClr val="F5A540">
                  <a:lumMod val="100000"/>
                </a:srgb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15"/>
          <p:cNvGrpSpPr>
            <a:grpSpLocks noChangeAspect="1"/>
          </p:cNvGrpSpPr>
          <p:nvPr/>
        </p:nvGrpSpPr>
        <p:grpSpPr bwMode="hidden">
          <a:xfrm>
            <a:off x="-362" y="189734"/>
            <a:ext cx="9141524" cy="718986"/>
            <a:chOff x="-3905251" y="4219078"/>
            <a:chExt cx="13027839" cy="1892300"/>
          </a:xfrm>
          <a:scene3d>
            <a:camera prst="orthographicFront">
              <a:rot lat="0" lon="10800000" rev="0"/>
            </a:camera>
            <a:lightRig rig="threePt" dir="t"/>
          </a:scene3d>
        </p:grpSpPr>
        <p:sp>
          <p:nvSpPr>
            <p:cNvPr id="24" name="Freeform 14"/>
            <p:cNvSpPr>
              <a:spLocks/>
            </p:cNvSpPr>
            <p:nvPr/>
          </p:nvSpPr>
          <p:spPr bwMode="hidden">
            <a:xfrm>
              <a:off x="4800598" y="4421188"/>
              <a:ext cx="4295776" cy="81915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sp>
          <p:nvSpPr>
            <p:cNvPr id="26"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sp useBgFill="1">
          <p:nvSpPr>
            <p:cNvPr id="34" name="Freeform 10"/>
            <p:cNvSpPr>
              <a:spLocks/>
            </p:cNvSpPr>
            <p:nvPr/>
          </p:nvSpPr>
          <p:spPr bwMode="hidden">
            <a:xfrm>
              <a:off x="-3905251" y="421907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a:sp3d prstMaterial="flat"/>
          </p:spPr>
          <p:txBody>
            <a:bodyPr vert="horz" wrap="square" lIns="91440" tIns="45720" rIns="91440" bIns="45720" numCol="1" anchor="t" anchorCtr="0" compatLnSpc="1">
              <a:prstTxWarp prst="textNoShape">
                <a:avLst/>
              </a:prstTxWarp>
            </a:bodyPr>
            <a:lstStyle/>
            <a:p>
              <a:endParaRPr lang="en-US"/>
            </a:p>
          </p:txBody>
        </p:sp>
      </p:grpSp>
      <p:sp>
        <p:nvSpPr>
          <p:cNvPr id="43" name="Прямоугольник 42"/>
          <p:cNvSpPr/>
          <p:nvPr/>
        </p:nvSpPr>
        <p:spPr>
          <a:xfrm>
            <a:off x="1132189" y="-51101"/>
            <a:ext cx="7200800" cy="481670"/>
          </a:xfrm>
          <a:prstGeom prst="rect">
            <a:avLst/>
          </a:prstGeom>
          <a:effectLst/>
          <a:scene3d>
            <a:camera prst="orthographicFront"/>
            <a:lightRig rig="threePt" dir="t"/>
          </a:scene3d>
          <a:sp3d>
            <a:contourClr>
              <a:schemeClr val="bg1"/>
            </a:contourClr>
          </a:sp3d>
        </p:spPr>
        <p:txBody>
          <a:bodyPr wrap="square">
            <a:noAutofit/>
          </a:bodyPr>
          <a:lstStyle/>
          <a:p>
            <a:pPr algn="ctr">
              <a:lnSpc>
                <a:spcPct val="115000"/>
              </a:lnSpc>
              <a:spcAft>
                <a:spcPts val="1000"/>
              </a:spcAft>
            </a:pPr>
            <a:r>
              <a:rPr lang="ru-RU" sz="1100" b="0" kern="1100" cap="none" spc="0" baseline="0" dirty="0" smtClean="0">
                <a:ln w="10160">
                  <a:noFill/>
                  <a:prstDash val="solid"/>
                </a:ln>
                <a:solidFill>
                  <a:srgbClr val="0070C0"/>
                </a:solidFill>
                <a:effectLst/>
                <a:latin typeface="Arial Black" pitchFamily="34" charset="0"/>
                <a:ea typeface="Calibri"/>
                <a:cs typeface="Times New Roman"/>
              </a:rPr>
              <a:t>Правительство Свердловской области                                                                Министерство социальной политики Свердловской области</a:t>
            </a:r>
            <a:endParaRPr lang="ru-RU" sz="1100" b="0" kern="1100" cap="none" spc="0" baseline="0" dirty="0">
              <a:ln w="10160">
                <a:noFill/>
                <a:prstDash val="solid"/>
              </a:ln>
              <a:solidFill>
                <a:srgbClr val="0070C0"/>
              </a:solidFill>
              <a:effectLst/>
              <a:latin typeface="Arial Black" pitchFamily="34" charset="0"/>
              <a:ea typeface="Calibri"/>
              <a:cs typeface="Times New Roman"/>
            </a:endParaRPr>
          </a:p>
        </p:txBody>
      </p:sp>
      <p:pic>
        <p:nvPicPr>
          <p:cNvPr id="1026" name="Picture 2" descr="C:\Users\korkin\Pictures\птичка.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8520" y="-162389"/>
            <a:ext cx="1312717" cy="11493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47837" y="686940"/>
            <a:ext cx="8147985" cy="941861"/>
          </a:xfrm>
          <a:prstGeom prst="rect">
            <a:avLst/>
          </a:prstGeom>
        </p:spPr>
        <p:txBody>
          <a:bodyPr vert="horz" lIns="91440" tIns="45720" rIns="91440" bIns="45720" rtlCol="0" anchor="ctr">
            <a:normAutofit/>
          </a:bodyPr>
          <a:lstStyle/>
          <a:p>
            <a:r>
              <a:rPr lang="ru-RU" dirty="0" smtClean="0"/>
              <a:t>Образец заголовка</a:t>
            </a:r>
            <a:endParaRPr lang="en-US" dirty="0"/>
          </a:p>
        </p:txBody>
      </p:sp>
      <p:grpSp>
        <p:nvGrpSpPr>
          <p:cNvPr id="16" name="Группа 15"/>
          <p:cNvGrpSpPr/>
          <p:nvPr/>
        </p:nvGrpSpPr>
        <p:grpSpPr>
          <a:xfrm>
            <a:off x="0" y="6678360"/>
            <a:ext cx="9144000" cy="88460"/>
            <a:chOff x="135060" y="6381328"/>
            <a:chExt cx="8849966" cy="88460"/>
          </a:xfrm>
        </p:grpSpPr>
        <p:sp>
          <p:nvSpPr>
            <p:cNvPr id="17" name="Скругленный прямоугольник 16"/>
            <p:cNvSpPr/>
            <p:nvPr userDrawn="1"/>
          </p:nvSpPr>
          <p:spPr>
            <a:xfrm flipV="1">
              <a:off x="135060" y="6411328"/>
              <a:ext cx="8846775" cy="58460"/>
            </a:xfrm>
            <a:prstGeom prst="roundRect">
              <a:avLst/>
            </a:prstGeom>
            <a:solidFill>
              <a:srgbClr val="F3943B"/>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
          <p:nvSpPr>
            <p:cNvPr id="18" name="Скругленный прямоугольник 17"/>
            <p:cNvSpPr/>
            <p:nvPr userDrawn="1"/>
          </p:nvSpPr>
          <p:spPr>
            <a:xfrm flipV="1">
              <a:off x="138251" y="6381328"/>
              <a:ext cx="8846775" cy="18000"/>
            </a:xfrm>
            <a:prstGeom prst="roundRect">
              <a:avLst/>
            </a:prstGeom>
            <a:solidFill>
              <a:srgbClr val="F3943B"/>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gr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4" r:id="rId3"/>
    <p:sldLayoutId id="2147483675" r:id="rId4"/>
    <p:sldLayoutId id="2147483676" r:id="rId5"/>
    <p:sldLayoutId id="2147483679" r:id="rId6"/>
    <p:sldLayoutId id="2147483680" r:id="rId7"/>
    <p:sldLayoutId id="2147483681" r:id="rId8"/>
    <p:sldLayoutId id="2147483682" r:id="rId9"/>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8E80666-FB37-4B36-9149-507F3B0178E3}" type="datetimeFigureOut">
              <a:rPr lang="en-US" smtClean="0"/>
              <a:pPr/>
              <a:t>12/20/2019</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7E63A33-8271-4DD0-9C48-789913D7C11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2.jpeg"/><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323528" y="1196751"/>
            <a:ext cx="8640960" cy="5358209"/>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Autofit/>
          </a:bodyPr>
          <a:lstStyle>
            <a:lvl1pPr algn="ctr" defTabSz="914400" rtl="0" eaLnBrk="1" latinLnBrk="0" hangingPunct="1">
              <a:spcBef>
                <a:spcPct val="0"/>
              </a:spcBef>
              <a:buNone/>
              <a:defRPr sz="4400" kern="12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ru-RU" sz="32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a:p>
            <a:endParaRPr lang="ru-RU" sz="32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r>
              <a:rPr lang="ru-RU" sz="32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«Об ответственности за несоблюдение </a:t>
            </a:r>
            <a:r>
              <a:rPr lang="ru-RU" sz="3200" b="1" dirty="0">
                <a:solidFill>
                  <a:srgbClr val="FF0000"/>
                </a:solidFill>
                <a:effectLst>
                  <a:outerShdw blurRad="38100" dist="38100" dir="2700000" algn="tl">
                    <a:srgbClr val="000000">
                      <a:alpha val="43137"/>
                    </a:srgbClr>
                  </a:outerShdw>
                </a:effectLst>
                <a:latin typeface="Arial" pitchFamily="34" charset="0"/>
                <a:cs typeface="Arial" pitchFamily="34" charset="0"/>
              </a:rPr>
              <a:t>ограничений, запретов</a:t>
            </a:r>
            <a:r>
              <a:rPr lang="ru-RU" sz="32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ru-RU" sz="3200" b="1" dirty="0">
                <a:solidFill>
                  <a:srgbClr val="FF0000"/>
                </a:solidFill>
                <a:effectLst>
                  <a:outerShdw blurRad="38100" dist="38100" dir="2700000" algn="tl">
                    <a:srgbClr val="000000">
                      <a:alpha val="43137"/>
                    </a:srgbClr>
                  </a:outerShdw>
                </a:effectLst>
                <a:latin typeface="Arial" pitchFamily="34" charset="0"/>
                <a:cs typeface="Arial" pitchFamily="34" charset="0"/>
              </a:rPr>
              <a:t>установленных в целях противодействия </a:t>
            </a:r>
            <a:r>
              <a:rPr lang="ru-RU" sz="32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коррупции»</a:t>
            </a:r>
            <a:endParaRPr lang="ru-RU" sz="32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Text Box 9"/>
          <p:cNvSpPr txBox="1">
            <a:spLocks noChangeArrowheads="1"/>
          </p:cNvSpPr>
          <p:nvPr/>
        </p:nvSpPr>
        <p:spPr bwMode="auto">
          <a:xfrm>
            <a:off x="2268538" y="6093296"/>
            <a:ext cx="5004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октябрь 2015 года</a:t>
            </a:r>
            <a:endParaRPr lang="ru-RU"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4723904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899592" y="692696"/>
            <a:ext cx="7797552" cy="792088"/>
          </a:xfrm>
        </p:spPr>
        <p:style>
          <a:lnRef idx="1">
            <a:schemeClr val="accent5"/>
          </a:lnRef>
          <a:fillRef idx="2">
            <a:schemeClr val="accent5"/>
          </a:fillRef>
          <a:effectRef idx="1">
            <a:schemeClr val="accent5"/>
          </a:effectRef>
          <a:fontRef idx="minor">
            <a:schemeClr val="dk1"/>
          </a:fontRef>
        </p:style>
        <p:txBody>
          <a:bodyPr>
            <a:normAutofit/>
          </a:bodyPr>
          <a:lstStyle/>
          <a:p>
            <a:r>
              <a:rPr lang="ru-RU"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Понятие вымогательства взятки</a:t>
            </a:r>
            <a:endParaRPr lang="ru-RU"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Объект 1"/>
          <p:cNvSpPr>
            <a:spLocks noGrp="1"/>
          </p:cNvSpPr>
          <p:nvPr>
            <p:ph sz="quarter" idx="13"/>
          </p:nvPr>
        </p:nvSpPr>
        <p:spPr>
          <a:xfrm>
            <a:off x="755577" y="1772818"/>
            <a:ext cx="7920880" cy="4752527"/>
          </a:xfrm>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pPr marL="0" indent="0" algn="just">
              <a:buNone/>
            </a:pPr>
            <a:r>
              <a:rPr lang="ru-RU" dirty="0" smtClean="0"/>
              <a:t>	</a:t>
            </a:r>
            <a:r>
              <a:rPr lang="ru-RU" b="1" dirty="0" smtClean="0">
                <a:solidFill>
                  <a:srgbClr val="002060"/>
                </a:solidFill>
                <a:latin typeface="Arial" panose="020B0604020202020204" pitchFamily="34" charset="0"/>
                <a:cs typeface="Arial" panose="020B0604020202020204" pitchFamily="34" charset="0"/>
              </a:rPr>
              <a:t>В </a:t>
            </a:r>
            <a:r>
              <a:rPr lang="ru-RU" b="1" dirty="0">
                <a:solidFill>
                  <a:srgbClr val="002060"/>
                </a:solidFill>
                <a:latin typeface="Arial" panose="020B0604020202020204" pitchFamily="34" charset="0"/>
                <a:cs typeface="Arial" panose="020B0604020202020204" pitchFamily="34" charset="0"/>
              </a:rPr>
              <a:t>соответствии со статьей 19.28 КоАП РФ под незаконным вознаграждением от имени юридического лица понимаются незаконные передача, предложение или обещание от имени или в интересах юридического лица должностному лицу денег, ценных бумаг, иного имущества, оказание ему услуг имущественного характера, предоставление имущественных прав за совершение в интересах данного юридического лица должностным лицом, действия (бездействие), связанного с занимаемым ими служебным положением.</a:t>
            </a:r>
          </a:p>
          <a:p>
            <a:pPr marL="0" indent="0" algn="just">
              <a:buNone/>
            </a:pPr>
            <a:r>
              <a:rPr lang="ru-RU" b="1" dirty="0" smtClean="0">
                <a:solidFill>
                  <a:srgbClr val="002060"/>
                </a:solidFill>
                <a:latin typeface="Arial" panose="020B0604020202020204" pitchFamily="34" charset="0"/>
                <a:cs typeface="Arial" panose="020B0604020202020204" pitchFamily="34" charset="0"/>
              </a:rPr>
              <a:t>	За </a:t>
            </a:r>
            <a:r>
              <a:rPr lang="ru-RU" b="1" dirty="0">
                <a:solidFill>
                  <a:srgbClr val="002060"/>
                </a:solidFill>
                <a:latin typeface="Arial" panose="020B0604020202020204" pitchFamily="34" charset="0"/>
                <a:cs typeface="Arial" panose="020B0604020202020204" pitchFamily="34" charset="0"/>
              </a:rPr>
              <a:t>совершение подобных действий к юридическому лицу применяются меры административной ответственности вплоть до штрафа в размере до стократной суммы денежных средств, стоимости ценных бумаг, иного имущества, услуг имущественного характера, иных имущественных прав, незаконно переданных или оказанных либо обещанных или предложенных от имени юридического лица.</a:t>
            </a:r>
          </a:p>
          <a:p>
            <a:pPr marL="0" indent="0">
              <a:buNone/>
            </a:pPr>
            <a:endParaRPr lang="ru-RU" dirty="0"/>
          </a:p>
        </p:txBody>
      </p:sp>
    </p:spTree>
    <p:extLst>
      <p:ext uri="{BB962C8B-B14F-4D97-AF65-F5344CB8AC3E}">
        <p14:creationId xmlns:p14="http://schemas.microsoft.com/office/powerpoint/2010/main" val="169930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764704"/>
            <a:ext cx="8229600" cy="720080"/>
          </a:xfrm>
        </p:spPr>
        <p:style>
          <a:lnRef idx="1">
            <a:schemeClr val="accent5"/>
          </a:lnRef>
          <a:fillRef idx="2">
            <a:schemeClr val="accent5"/>
          </a:fillRef>
          <a:effectRef idx="1">
            <a:schemeClr val="accent5"/>
          </a:effectRef>
          <a:fontRef idx="minor">
            <a:schemeClr val="dk1"/>
          </a:fontRef>
        </p:style>
        <p:txBody>
          <a:bodyPr>
            <a:normAutofit/>
          </a:bodyPr>
          <a:lstStyle/>
          <a:p>
            <a:pPr>
              <a:lnSpc>
                <a:spcPts val="3600"/>
              </a:lnSpc>
            </a:pPr>
            <a:r>
              <a:rPr lang="ru-RU"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Отличие между подарком и взяткой</a:t>
            </a:r>
          </a:p>
        </p:txBody>
      </p:sp>
      <p:sp>
        <p:nvSpPr>
          <p:cNvPr id="2" name="Объект 1"/>
          <p:cNvSpPr>
            <a:spLocks noGrp="1"/>
          </p:cNvSpPr>
          <p:nvPr>
            <p:ph sz="quarter" idx="13"/>
          </p:nvPr>
        </p:nvSpPr>
        <p:spPr>
          <a:xfrm>
            <a:off x="467545" y="1628800"/>
            <a:ext cx="8208912" cy="4896545"/>
          </a:xfrm>
          <a:ln/>
        </p:spPr>
        <p:style>
          <a:lnRef idx="1">
            <a:schemeClr val="accent5"/>
          </a:lnRef>
          <a:fillRef idx="2">
            <a:schemeClr val="accent5"/>
          </a:fillRef>
          <a:effectRef idx="1">
            <a:schemeClr val="accent5"/>
          </a:effectRef>
          <a:fontRef idx="minor">
            <a:schemeClr val="dk1"/>
          </a:fontRef>
        </p:style>
        <p:txBody>
          <a:bodyPr>
            <a:normAutofit fontScale="25000" lnSpcReduction="20000"/>
          </a:bodyPr>
          <a:lstStyle/>
          <a:p>
            <a:pPr marL="0" indent="0" algn="just">
              <a:buNone/>
            </a:pPr>
            <a:r>
              <a:rPr lang="ru-RU"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7200" b="1" dirty="0" smtClean="0">
                <a:solidFill>
                  <a:srgbClr val="002060"/>
                </a:solidFill>
                <a:latin typeface="Arial" panose="020B0604020202020204" pitchFamily="34" charset="0"/>
                <a:cs typeface="Arial" panose="020B0604020202020204" pitchFamily="34" charset="0"/>
              </a:rPr>
              <a:t>Основным отличием подарка от взятки является его безвозмездность: передавая подарок, даритель ничего не просит взамен. </a:t>
            </a:r>
          </a:p>
          <a:p>
            <a:pPr marL="0" indent="0" algn="just">
              <a:buNone/>
            </a:pPr>
            <a:r>
              <a:rPr lang="ru-RU" sz="7200" b="1" dirty="0" smtClean="0">
                <a:solidFill>
                  <a:srgbClr val="002060"/>
                </a:solidFill>
                <a:latin typeface="Arial" panose="020B0604020202020204" pitchFamily="34" charset="0"/>
                <a:cs typeface="Arial" panose="020B0604020202020204" pitchFamily="34" charset="0"/>
              </a:rPr>
              <a:t>	Взятка же дается за конкретное действие (бездействие) по службе или за общее благоприятствование в пользу дающего или представляемых им лиц. </a:t>
            </a:r>
          </a:p>
          <a:p>
            <a:pPr marL="0" indent="0" algn="just">
              <a:buNone/>
            </a:pPr>
            <a:r>
              <a:rPr lang="ru-RU" sz="7200" b="1" dirty="0" smtClean="0">
                <a:solidFill>
                  <a:srgbClr val="002060"/>
                </a:solidFill>
                <a:latin typeface="Arial" panose="020B0604020202020204" pitchFamily="34" charset="0"/>
                <a:cs typeface="Arial" panose="020B0604020202020204" pitchFamily="34" charset="0"/>
              </a:rPr>
              <a:t>	Таким образом, требуется связь между действием и взяткой. Не имеет значения, что было первым — получение взятки и затем определенное действие или сначала действие, а затем взятка. </a:t>
            </a:r>
          </a:p>
          <a:p>
            <a:pPr marL="0" indent="0" algn="just">
              <a:buNone/>
            </a:pPr>
            <a:r>
              <a:rPr lang="ru-RU" sz="7200" b="1" dirty="0" smtClean="0">
                <a:solidFill>
                  <a:srgbClr val="002060"/>
                </a:solidFill>
                <a:latin typeface="Arial" panose="020B0604020202020204" pitchFamily="34" charset="0"/>
                <a:cs typeface="Arial" panose="020B0604020202020204" pitchFamily="34" charset="0"/>
              </a:rPr>
              <a:t>	Если под видом подарка осуществляется плата за действия (бездействие) в интересах дарителя, «подарок» следует признавать взяткой.</a:t>
            </a:r>
          </a:p>
          <a:p>
            <a:pPr marL="0" indent="0" algn="just">
              <a:buNone/>
            </a:pPr>
            <a:r>
              <a:rPr lang="ru-RU" sz="7200" b="1" dirty="0" smtClean="0">
                <a:solidFill>
                  <a:srgbClr val="002060"/>
                </a:solidFill>
                <a:latin typeface="Arial" panose="020B0604020202020204" pitchFamily="34" charset="0"/>
                <a:cs typeface="Arial" panose="020B0604020202020204" pitchFamily="34" charset="0"/>
              </a:rPr>
              <a:t>	Понятия «взятка» и «подарок» независимо от размера первой и стоимости второго не пересекаются</a:t>
            </a:r>
            <a:r>
              <a:rPr lang="ru-RU" sz="7200" b="1" dirty="0">
                <a:solidFill>
                  <a:srgbClr val="002060"/>
                </a:solidFill>
                <a:latin typeface="Arial" panose="020B0604020202020204" pitchFamily="34" charset="0"/>
                <a:cs typeface="Arial" panose="020B0604020202020204" pitchFamily="34" charset="0"/>
              </a:rPr>
              <a:t>. </a:t>
            </a:r>
            <a:endParaRPr lang="ru-RU" sz="7200" b="1" dirty="0" smtClean="0">
              <a:solidFill>
                <a:srgbClr val="002060"/>
              </a:solidFill>
              <a:latin typeface="Arial" panose="020B0604020202020204" pitchFamily="34" charset="0"/>
              <a:cs typeface="Arial" panose="020B0604020202020204" pitchFamily="34" charset="0"/>
            </a:endParaRPr>
          </a:p>
          <a:p>
            <a:pPr marL="0" indent="0" algn="just">
              <a:buNone/>
            </a:pPr>
            <a:r>
              <a:rPr lang="ru-RU" sz="7200" b="1" dirty="0">
                <a:solidFill>
                  <a:srgbClr val="002060"/>
                </a:solidFill>
                <a:latin typeface="Arial" panose="020B0604020202020204" pitchFamily="34" charset="0"/>
                <a:cs typeface="Arial" panose="020B0604020202020204" pitchFamily="34" charset="0"/>
              </a:rPr>
              <a:t>	</a:t>
            </a:r>
            <a:r>
              <a:rPr lang="ru-RU" sz="7200" b="1" dirty="0" smtClean="0">
                <a:solidFill>
                  <a:srgbClr val="002060"/>
                </a:solidFill>
                <a:latin typeface="Arial" panose="020B0604020202020204" pitchFamily="34" charset="0"/>
                <a:cs typeface="Arial" panose="020B0604020202020204" pitchFamily="34" charset="0"/>
              </a:rPr>
              <a:t>Не </a:t>
            </a:r>
            <a:r>
              <a:rPr lang="ru-RU" sz="7200" b="1" dirty="0">
                <a:solidFill>
                  <a:srgbClr val="002060"/>
                </a:solidFill>
                <a:latin typeface="Arial" panose="020B0604020202020204" pitchFamily="34" charset="0"/>
                <a:cs typeface="Arial" panose="020B0604020202020204" pitchFamily="34" charset="0"/>
              </a:rPr>
              <a:t>необходимо разграничивать понятия подарка и официального награждения работника руководством, эта ситуация регулируется ст. 191 Трудового кодекса РФ, ст. 55 Федерального закона «О государственной гражданской службе Российской Федерации» и другими нормативными актами. Если стоимость подарка-награды даже превышает 3 тыс. рублей, </a:t>
            </a:r>
            <a:r>
              <a:rPr lang="ru-RU" sz="7200" b="1" dirty="0" smtClean="0">
                <a:solidFill>
                  <a:srgbClr val="002060"/>
                </a:solidFill>
                <a:latin typeface="Arial" panose="020B0604020202020204" pitchFamily="34" charset="0"/>
                <a:cs typeface="Arial" panose="020B0604020202020204" pitchFamily="34" charset="0"/>
              </a:rPr>
              <a:t>это в </a:t>
            </a:r>
            <a:r>
              <a:rPr lang="ru-RU" sz="7200" b="1" dirty="0">
                <a:solidFill>
                  <a:srgbClr val="002060"/>
                </a:solidFill>
                <a:latin typeface="Arial" panose="020B0604020202020204" pitchFamily="34" charset="0"/>
                <a:cs typeface="Arial" panose="020B0604020202020204" pitchFamily="34" charset="0"/>
              </a:rPr>
              <a:t>полной мере соответствует </a:t>
            </a:r>
            <a:r>
              <a:rPr lang="ru-RU" sz="7200" b="1" dirty="0" smtClean="0">
                <a:solidFill>
                  <a:srgbClr val="002060"/>
                </a:solidFill>
                <a:latin typeface="Arial" panose="020B0604020202020204" pitchFamily="34" charset="0"/>
                <a:cs typeface="Arial" panose="020B0604020202020204" pitchFamily="34" charset="0"/>
              </a:rPr>
              <a:t>закону, уведомление в этом случае не подается.</a:t>
            </a:r>
            <a:endParaRPr lang="ru-RU" sz="72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3572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11560" y="620688"/>
            <a:ext cx="8085584" cy="1296144"/>
          </a:xfrm>
        </p:spPr>
        <p:style>
          <a:lnRef idx="1">
            <a:schemeClr val="accent5"/>
          </a:lnRef>
          <a:fillRef idx="2">
            <a:schemeClr val="accent5"/>
          </a:fillRef>
          <a:effectRef idx="1">
            <a:schemeClr val="accent5"/>
          </a:effectRef>
          <a:fontRef idx="minor">
            <a:schemeClr val="dk1"/>
          </a:fontRef>
        </p:style>
        <p:txBody>
          <a:bodyPr>
            <a:noAutofit/>
          </a:bodyPr>
          <a:lstStyle/>
          <a:p>
            <a:r>
              <a:rPr lang="ru-RU"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Действия и высказывания, которые могут быть восприняты окружающими как согласие принять взятку или как просьба о даче </a:t>
            </a:r>
            <a:r>
              <a:rPr lang="ru-RU" sz="24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взятки:</a:t>
            </a:r>
            <a:endParaRPr lang="ru-RU"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6" name="Объект 5"/>
          <p:cNvGraphicFramePr>
            <a:graphicFrameLocks noGrp="1"/>
          </p:cNvGraphicFramePr>
          <p:nvPr>
            <p:ph sz="quarter" idx="13"/>
            <p:extLst>
              <p:ext uri="{D42A27DB-BD31-4B8C-83A1-F6EECF244321}">
                <p14:modId xmlns:p14="http://schemas.microsoft.com/office/powerpoint/2010/main" val="2563340386"/>
              </p:ext>
            </p:extLst>
          </p:nvPr>
        </p:nvGraphicFramePr>
        <p:xfrm>
          <a:off x="611188" y="2060848"/>
          <a:ext cx="8137525" cy="4463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Прямоугольник 1"/>
          <p:cNvSpPr/>
          <p:nvPr/>
        </p:nvSpPr>
        <p:spPr>
          <a:xfrm>
            <a:off x="611560" y="2060848"/>
            <a:ext cx="8064896" cy="2585323"/>
          </a:xfrm>
          <a:prstGeom prst="rect">
            <a:avLst/>
          </a:prstGeom>
          <a:solidFill>
            <a:schemeClr val="bg1">
              <a:lumMod val="95000"/>
            </a:schemeClr>
          </a:solidFill>
        </p:spPr>
        <p:txBody>
          <a:bodyPr wrap="square">
            <a:spAutoFit/>
          </a:bodyPr>
          <a:lstStyle/>
          <a:p>
            <a:pPr algn="just"/>
            <a:r>
              <a:rPr lang="ru-RU" dirty="0" smtClean="0">
                <a:solidFill>
                  <a:srgbClr val="7030A0"/>
                </a:solidFill>
                <a:latin typeface="Arial" panose="020B0604020202020204" pitchFamily="34" charset="0"/>
                <a:cs typeface="Arial" panose="020B0604020202020204" pitchFamily="34" charset="0"/>
              </a:rPr>
              <a:t>	</a:t>
            </a:r>
            <a:r>
              <a:rPr lang="ru-RU" b="1" dirty="0" smtClean="0">
                <a:solidFill>
                  <a:srgbClr val="7030A0"/>
                </a:solidFill>
                <a:latin typeface="Arial" panose="020B0604020202020204" pitchFamily="34" charset="0"/>
                <a:cs typeface="Arial" panose="020B0604020202020204" pitchFamily="34" charset="0"/>
              </a:rPr>
              <a:t>а</a:t>
            </a:r>
            <a:r>
              <a:rPr lang="ru-RU" b="1" dirty="0">
                <a:solidFill>
                  <a:srgbClr val="7030A0"/>
                </a:solidFill>
                <a:latin typeface="Arial" panose="020B0604020202020204" pitchFamily="34" charset="0"/>
                <a:cs typeface="Arial" panose="020B0604020202020204" pitchFamily="34" charset="0"/>
              </a:rPr>
              <a:t>) необходимо воздерживаться от употребления при взаимодействии с организациями и гражданами слов, выражений и жестов, которые могут быть восприняты окружающими как просьба (намек) о даче взятки. </a:t>
            </a:r>
            <a:endParaRPr lang="ru-RU" b="1" dirty="0" smtClean="0">
              <a:solidFill>
                <a:srgbClr val="7030A0"/>
              </a:solidFill>
              <a:latin typeface="Arial" panose="020B0604020202020204" pitchFamily="34" charset="0"/>
              <a:cs typeface="Arial" panose="020B0604020202020204" pitchFamily="34" charset="0"/>
            </a:endParaRPr>
          </a:p>
          <a:p>
            <a:pPr algn="just"/>
            <a:r>
              <a:rPr lang="ru-RU" b="1" dirty="0" smtClean="0">
                <a:solidFill>
                  <a:srgbClr val="7030A0"/>
                </a:solidFill>
                <a:latin typeface="Arial" panose="020B0604020202020204" pitchFamily="34" charset="0"/>
                <a:cs typeface="Arial" panose="020B0604020202020204" pitchFamily="34" charset="0"/>
              </a:rPr>
              <a:t>	К </a:t>
            </a:r>
            <a:r>
              <a:rPr lang="ru-RU" b="1" dirty="0">
                <a:solidFill>
                  <a:srgbClr val="7030A0"/>
                </a:solidFill>
                <a:latin typeface="Arial" panose="020B0604020202020204" pitchFamily="34" charset="0"/>
                <a:cs typeface="Arial" panose="020B0604020202020204" pitchFamily="34" charset="0"/>
              </a:rPr>
              <a:t>числу таких выражений относятся, например: «вопрос решить трудно, но можно», «спасибо на хлеб не намажешь», «договоримся», «нужны более веские аргументы», «нужно обсудить параметры», «ну что делать будем?» и т.д. Необходимо также следить за мимикой и жестикуляцией</a:t>
            </a:r>
            <a:r>
              <a:rPr lang="ru-RU" b="1" dirty="0" smtClean="0">
                <a:solidFill>
                  <a:srgbClr val="7030A0"/>
                </a:solidFill>
                <a:latin typeface="Arial" panose="020B0604020202020204" pitchFamily="34" charset="0"/>
                <a:cs typeface="Arial" panose="020B0604020202020204" pitchFamily="34" charset="0"/>
              </a:rPr>
              <a:t>.</a:t>
            </a:r>
            <a:endParaRPr lang="ru-RU" dirty="0">
              <a:solidFill>
                <a:srgbClr val="7030A0"/>
              </a:solidFill>
              <a:latin typeface="Arial" panose="020B0604020202020204" pitchFamily="34" charset="0"/>
              <a:cs typeface="Arial" panose="020B0604020202020204" pitchFamily="34" charset="0"/>
            </a:endParaRPr>
          </a:p>
        </p:txBody>
      </p:sp>
      <p:pic>
        <p:nvPicPr>
          <p:cNvPr id="1028" name="Picture 4" descr="C:\Users\v.saichkina\Pictures\661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4088" y="4365104"/>
            <a:ext cx="324036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57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39552" y="764704"/>
            <a:ext cx="8157592" cy="936104"/>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ru-RU" sz="2400" dirty="0">
                <a:solidFill>
                  <a:srgbClr val="FF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Действия и высказывания, которые могут быть восприняты окружающими как согласие принять взятку или как просьба о даче взятки:</a:t>
            </a:r>
            <a:endParaRPr lang="ru-RU" dirty="0"/>
          </a:p>
        </p:txBody>
      </p:sp>
      <p:sp>
        <p:nvSpPr>
          <p:cNvPr id="2" name="Объект 1"/>
          <p:cNvSpPr>
            <a:spLocks noGrp="1"/>
          </p:cNvSpPr>
          <p:nvPr>
            <p:ph sz="quarter" idx="13"/>
          </p:nvPr>
        </p:nvSpPr>
        <p:spPr>
          <a:xfrm>
            <a:off x="539553" y="1772818"/>
            <a:ext cx="8136904" cy="4752527"/>
          </a:xfrm>
        </p:spPr>
        <p:style>
          <a:lnRef idx="1">
            <a:schemeClr val="accent5"/>
          </a:lnRef>
          <a:fillRef idx="2">
            <a:schemeClr val="accent5"/>
          </a:fillRef>
          <a:effectRef idx="1">
            <a:schemeClr val="accent5"/>
          </a:effectRef>
          <a:fontRef idx="minor">
            <a:schemeClr val="dk1"/>
          </a:fontRef>
        </p:style>
        <p:txBody>
          <a:bodyPr>
            <a:normAutofit fontScale="92500"/>
          </a:bodyPr>
          <a:lstStyle/>
          <a:p>
            <a:pPr marL="0" indent="0" algn="just">
              <a:buNone/>
            </a:pPr>
            <a:r>
              <a:rPr lang="ru-RU" dirty="0" smtClean="0"/>
              <a:t>	</a:t>
            </a:r>
            <a:r>
              <a:rPr lang="ru-RU" b="1" dirty="0" smtClean="0">
                <a:solidFill>
                  <a:schemeClr val="accent4">
                    <a:lumMod val="50000"/>
                  </a:schemeClr>
                </a:solidFill>
              </a:rPr>
              <a:t>б</a:t>
            </a:r>
            <a:r>
              <a:rPr lang="ru-RU" b="1" dirty="0">
                <a:solidFill>
                  <a:schemeClr val="accent4">
                    <a:lumMod val="50000"/>
                  </a:schemeClr>
                </a:solidFill>
              </a:rPr>
              <a:t>) обсуждение определенных тем с представителями организаций и гражданами, особенно с теми из них, чья выгода зависит от решений и действий служащих, также может восприниматься как просьба о даче взятки.</a:t>
            </a:r>
          </a:p>
          <a:p>
            <a:pPr marL="0" indent="0" algn="just">
              <a:buNone/>
            </a:pPr>
            <a:r>
              <a:rPr lang="ru-RU" b="1" dirty="0" smtClean="0">
                <a:solidFill>
                  <a:schemeClr val="accent4">
                    <a:lumMod val="50000"/>
                  </a:schemeClr>
                </a:solidFill>
              </a:rPr>
              <a:t>	К </a:t>
            </a:r>
            <a:r>
              <a:rPr lang="ru-RU" b="1" dirty="0">
                <a:solidFill>
                  <a:schemeClr val="accent4">
                    <a:lumMod val="50000"/>
                  </a:schemeClr>
                </a:solidFill>
              </a:rPr>
              <a:t>числу таких тем относятся, например:</a:t>
            </a:r>
          </a:p>
          <a:p>
            <a:pPr marL="0" indent="0" algn="just">
              <a:buNone/>
            </a:pPr>
            <a:r>
              <a:rPr lang="ru-RU" b="1" dirty="0">
                <a:solidFill>
                  <a:schemeClr val="accent4">
                    <a:lumMod val="50000"/>
                  </a:schemeClr>
                </a:solidFill>
              </a:rPr>
              <a:t>- низкий уровень денежного содержания служащего и нехватка средств на реализацию тех или иных нужд;</a:t>
            </a:r>
          </a:p>
          <a:p>
            <a:pPr marL="0" indent="0" algn="just">
              <a:buNone/>
            </a:pPr>
            <a:r>
              <a:rPr lang="ru-RU" b="1" dirty="0">
                <a:solidFill>
                  <a:schemeClr val="accent4">
                    <a:lumMod val="50000"/>
                  </a:schemeClr>
                </a:solidFill>
              </a:rPr>
              <a:t>- желание приобрести то или иное имущество, получить ту или иную услугу, отправиться в туристическую поездку;</a:t>
            </a:r>
          </a:p>
          <a:p>
            <a:pPr marL="0" indent="0" algn="just">
              <a:buNone/>
            </a:pPr>
            <a:r>
              <a:rPr lang="ru-RU" b="1" dirty="0">
                <a:solidFill>
                  <a:schemeClr val="accent4">
                    <a:lumMod val="50000"/>
                  </a:schemeClr>
                </a:solidFill>
              </a:rPr>
              <a:t>- отсутствие работы у родственников служащего;</a:t>
            </a:r>
          </a:p>
          <a:p>
            <a:pPr marL="0" indent="0" algn="just">
              <a:buNone/>
            </a:pPr>
            <a:r>
              <a:rPr lang="ru-RU" b="1" dirty="0">
                <a:solidFill>
                  <a:schemeClr val="accent4">
                    <a:lumMod val="50000"/>
                  </a:schemeClr>
                </a:solidFill>
              </a:rPr>
              <a:t>- необходимость поступления детей служащего в образовательные учреждения и т.д.</a:t>
            </a:r>
          </a:p>
          <a:p>
            <a:endParaRPr lang="ru-RU" dirty="0"/>
          </a:p>
        </p:txBody>
      </p:sp>
    </p:spTree>
    <p:extLst>
      <p:ext uri="{BB962C8B-B14F-4D97-AF65-F5344CB8AC3E}">
        <p14:creationId xmlns:p14="http://schemas.microsoft.com/office/powerpoint/2010/main" val="2039734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11560" y="764704"/>
            <a:ext cx="8085584" cy="936104"/>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ru-RU" sz="2200" dirty="0">
                <a:solidFill>
                  <a:srgbClr val="FF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Действия и высказывания, которые могут быть восприняты окружающими как согласие принять взятку или как просьба о даче взятки:</a:t>
            </a:r>
            <a:endParaRPr lang="ru-RU" dirty="0"/>
          </a:p>
        </p:txBody>
      </p:sp>
      <p:sp>
        <p:nvSpPr>
          <p:cNvPr id="2" name="Объект 1"/>
          <p:cNvSpPr>
            <a:spLocks noGrp="1"/>
          </p:cNvSpPr>
          <p:nvPr>
            <p:ph sz="quarter" idx="13"/>
          </p:nvPr>
        </p:nvSpPr>
        <p:spPr>
          <a:xfrm>
            <a:off x="467544" y="1772818"/>
            <a:ext cx="8208911" cy="4752527"/>
          </a:xfrm>
        </p:spPr>
        <p:style>
          <a:lnRef idx="1">
            <a:schemeClr val="accent3"/>
          </a:lnRef>
          <a:fillRef idx="2">
            <a:schemeClr val="accent3"/>
          </a:fillRef>
          <a:effectRef idx="1">
            <a:schemeClr val="accent3"/>
          </a:effectRef>
          <a:fontRef idx="minor">
            <a:schemeClr val="dk1"/>
          </a:fontRef>
        </p:style>
        <p:txBody>
          <a:bodyPr>
            <a:normAutofit fontScale="85000" lnSpcReduction="20000"/>
          </a:bodyPr>
          <a:lstStyle/>
          <a:p>
            <a:pPr marL="0" indent="0" algn="just">
              <a:buNone/>
            </a:pPr>
            <a:r>
              <a:rPr lang="ru-RU" dirty="0" smtClean="0"/>
              <a:t>	</a:t>
            </a:r>
            <a:r>
              <a:rPr lang="ru-RU" b="1" dirty="0" smtClean="0">
                <a:solidFill>
                  <a:srgbClr val="002060"/>
                </a:solidFill>
                <a:latin typeface="Arial" panose="020B0604020202020204" pitchFamily="34" charset="0"/>
                <a:cs typeface="Arial" panose="020B0604020202020204" pitchFamily="34" charset="0"/>
              </a:rPr>
              <a:t>в</a:t>
            </a:r>
            <a:r>
              <a:rPr lang="ru-RU" b="1" dirty="0">
                <a:solidFill>
                  <a:srgbClr val="002060"/>
                </a:solidFill>
                <a:latin typeface="Arial" panose="020B0604020202020204" pitchFamily="34" charset="0"/>
                <a:cs typeface="Arial" panose="020B0604020202020204" pitchFamily="34" charset="0"/>
              </a:rPr>
              <a:t>) определенные исходящие от государственных гражданских служащих предложения, особенно если они адресованы представителям организаций и гражданам, чья выгода зависит от их решений и действий, могут восприниматься как просьба о даче взятки. </a:t>
            </a:r>
            <a:endParaRPr lang="ru-RU" b="1" dirty="0" smtClean="0">
              <a:solidFill>
                <a:srgbClr val="002060"/>
              </a:solidFill>
              <a:latin typeface="Arial" panose="020B0604020202020204" pitchFamily="34" charset="0"/>
              <a:cs typeface="Arial" panose="020B0604020202020204" pitchFamily="34" charset="0"/>
            </a:endParaRPr>
          </a:p>
          <a:p>
            <a:pPr marL="0" indent="0" algn="just">
              <a:buNone/>
            </a:pPr>
            <a:r>
              <a:rPr lang="ru-RU" b="1" dirty="0" smtClean="0">
                <a:solidFill>
                  <a:srgbClr val="002060"/>
                </a:solidFill>
                <a:latin typeface="Arial" panose="020B0604020202020204" pitchFamily="34" charset="0"/>
                <a:cs typeface="Arial" panose="020B0604020202020204" pitchFamily="34" charset="0"/>
              </a:rPr>
              <a:t>	Это </a:t>
            </a:r>
            <a:r>
              <a:rPr lang="ru-RU" b="1" dirty="0">
                <a:solidFill>
                  <a:srgbClr val="002060"/>
                </a:solidFill>
                <a:latin typeface="Arial" panose="020B0604020202020204" pitchFamily="34" charset="0"/>
                <a:cs typeface="Arial" panose="020B0604020202020204" pitchFamily="34" charset="0"/>
              </a:rPr>
              <a:t>возможно даже в том случае, когда такие предложения продиктованы благими намерениями и никак не связаны с личной выгодой государственного служащего.</a:t>
            </a:r>
          </a:p>
          <a:p>
            <a:pPr marL="0" indent="0" algn="just">
              <a:buNone/>
            </a:pPr>
            <a:r>
              <a:rPr lang="ru-RU" b="1" dirty="0" smtClean="0">
                <a:solidFill>
                  <a:srgbClr val="002060"/>
                </a:solidFill>
                <a:latin typeface="Arial" panose="020B0604020202020204" pitchFamily="34" charset="0"/>
                <a:cs typeface="Arial" panose="020B0604020202020204" pitchFamily="34" charset="0"/>
              </a:rPr>
              <a:t>	К </a:t>
            </a:r>
            <a:r>
              <a:rPr lang="ru-RU" b="1" dirty="0">
                <a:solidFill>
                  <a:srgbClr val="002060"/>
                </a:solidFill>
                <a:latin typeface="Arial" panose="020B0604020202020204" pitchFamily="34" charset="0"/>
                <a:cs typeface="Arial" panose="020B0604020202020204" pitchFamily="34" charset="0"/>
              </a:rPr>
              <a:t>числу таких предложений относятся, например, предложения:</a:t>
            </a:r>
          </a:p>
          <a:p>
            <a:pPr marL="0" indent="0" algn="just">
              <a:buNone/>
            </a:pPr>
            <a:r>
              <a:rPr lang="ru-RU" b="1" dirty="0">
                <a:solidFill>
                  <a:srgbClr val="002060"/>
                </a:solidFill>
                <a:latin typeface="Arial" panose="020B0604020202020204" pitchFamily="34" charset="0"/>
                <a:cs typeface="Arial" panose="020B0604020202020204" pitchFamily="34" charset="0"/>
              </a:rPr>
              <a:t>- предоставить служащему и/или его родственникам скидку;</a:t>
            </a:r>
          </a:p>
          <a:p>
            <a:pPr marL="0" indent="0" algn="just">
              <a:buNone/>
            </a:pPr>
            <a:r>
              <a:rPr lang="ru-RU" b="1" dirty="0">
                <a:solidFill>
                  <a:srgbClr val="002060"/>
                </a:solidFill>
                <a:latin typeface="Arial" panose="020B0604020202020204" pitchFamily="34" charset="0"/>
                <a:cs typeface="Arial" panose="020B0604020202020204" pitchFamily="34" charset="0"/>
              </a:rPr>
              <a:t>- воспользоваться услугами конкретной компании и (или) экспертов для устранения выявленных нарушений, выполнения работ в рамках государственного контракта, подготовки необходимых документов;</a:t>
            </a:r>
          </a:p>
          <a:p>
            <a:pPr marL="0" indent="0" algn="just">
              <a:buNone/>
            </a:pPr>
            <a:r>
              <a:rPr lang="ru-RU" b="1" dirty="0">
                <a:solidFill>
                  <a:srgbClr val="002060"/>
                </a:solidFill>
                <a:latin typeface="Arial" panose="020B0604020202020204" pitchFamily="34" charset="0"/>
                <a:cs typeface="Arial" panose="020B0604020202020204" pitchFamily="34" charset="0"/>
              </a:rPr>
              <a:t>- внести деньги в конкретный благотворительный фонд;</a:t>
            </a:r>
          </a:p>
          <a:p>
            <a:pPr marL="0" indent="0" algn="just">
              <a:buNone/>
            </a:pPr>
            <a:r>
              <a:rPr lang="ru-RU" b="1" dirty="0">
                <a:solidFill>
                  <a:srgbClr val="002060"/>
                </a:solidFill>
                <a:latin typeface="Arial" panose="020B0604020202020204" pitchFamily="34" charset="0"/>
                <a:cs typeface="Arial" panose="020B0604020202020204" pitchFamily="34" charset="0"/>
              </a:rPr>
              <a:t>- поддержать конкретную спортивную команду и т.д.</a:t>
            </a:r>
          </a:p>
          <a:p>
            <a:pPr marL="0" indent="0" algn="just">
              <a:buNone/>
            </a:pPr>
            <a:endParaRPr lang="ru-RU" dirty="0"/>
          </a:p>
        </p:txBody>
      </p:sp>
    </p:spTree>
    <p:extLst>
      <p:ext uri="{BB962C8B-B14F-4D97-AF65-F5344CB8AC3E}">
        <p14:creationId xmlns:p14="http://schemas.microsoft.com/office/powerpoint/2010/main" val="3654968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83568" y="764704"/>
            <a:ext cx="8013576" cy="936104"/>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ru-RU" sz="2000" dirty="0">
                <a:solidFill>
                  <a:srgbClr val="FF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Действия и высказывания, которые могут быть восприняты окружающими как согласие принять взятку или как просьба о даче взятки:</a:t>
            </a:r>
            <a:endParaRPr lang="ru-RU" dirty="0"/>
          </a:p>
        </p:txBody>
      </p:sp>
      <p:sp>
        <p:nvSpPr>
          <p:cNvPr id="2" name="Объект 1"/>
          <p:cNvSpPr>
            <a:spLocks noGrp="1"/>
          </p:cNvSpPr>
          <p:nvPr>
            <p:ph sz="quarter" idx="13"/>
          </p:nvPr>
        </p:nvSpPr>
        <p:spPr>
          <a:xfrm>
            <a:off x="683568" y="1772819"/>
            <a:ext cx="7992887" cy="3096342"/>
          </a:xfrm>
          <a:solidFill>
            <a:schemeClr val="bg1">
              <a:lumMod val="95000"/>
            </a:schemeClr>
          </a:solidFill>
        </p:spPr>
        <p:txBody>
          <a:bodyPr>
            <a:normAutofit lnSpcReduction="10000"/>
          </a:bodyPr>
          <a:lstStyle/>
          <a:p>
            <a:pPr marL="0" indent="0" algn="just">
              <a:buNone/>
            </a:pPr>
            <a:r>
              <a:rPr lang="ru-RU" dirty="0" smtClean="0"/>
              <a:t>	</a:t>
            </a:r>
            <a:r>
              <a:rPr lang="ru-RU" sz="2000" b="1" dirty="0" smtClean="0">
                <a:solidFill>
                  <a:schemeClr val="accent6">
                    <a:lumMod val="75000"/>
                  </a:schemeClr>
                </a:solidFill>
                <a:latin typeface="Arial" panose="020B0604020202020204" pitchFamily="34" charset="0"/>
                <a:cs typeface="Arial" panose="020B0604020202020204" pitchFamily="34" charset="0"/>
              </a:rPr>
              <a:t>г</a:t>
            </a:r>
            <a:r>
              <a:rPr lang="ru-RU" sz="2000" b="1" dirty="0">
                <a:solidFill>
                  <a:schemeClr val="accent6">
                    <a:lumMod val="75000"/>
                  </a:schemeClr>
                </a:solidFill>
                <a:latin typeface="Arial" panose="020B0604020202020204" pitchFamily="34" charset="0"/>
                <a:cs typeface="Arial" panose="020B0604020202020204" pitchFamily="34" charset="0"/>
              </a:rPr>
              <a:t>) совершение государственными служащими определенных действий может восприниматься, как согласие принять взятку или просьба о даче взятки.</a:t>
            </a:r>
          </a:p>
          <a:p>
            <a:pPr marL="0" indent="0" algn="just">
              <a:buNone/>
            </a:pPr>
            <a:r>
              <a:rPr lang="ru-RU" sz="2000" b="1" dirty="0" smtClean="0">
                <a:solidFill>
                  <a:schemeClr val="accent6">
                    <a:lumMod val="75000"/>
                  </a:schemeClr>
                </a:solidFill>
                <a:latin typeface="Arial" panose="020B0604020202020204" pitchFamily="34" charset="0"/>
                <a:cs typeface="Arial" panose="020B0604020202020204" pitchFamily="34" charset="0"/>
              </a:rPr>
              <a:t>	К </a:t>
            </a:r>
            <a:r>
              <a:rPr lang="ru-RU" sz="2000" b="1" dirty="0">
                <a:solidFill>
                  <a:schemeClr val="accent6">
                    <a:lumMod val="75000"/>
                  </a:schemeClr>
                </a:solidFill>
                <a:latin typeface="Arial" panose="020B0604020202020204" pitchFamily="34" charset="0"/>
                <a:cs typeface="Arial" panose="020B0604020202020204" pitchFamily="34" charset="0"/>
              </a:rPr>
              <a:t>числу таких действий относятся, например:</a:t>
            </a:r>
          </a:p>
          <a:p>
            <a:pPr marL="0" indent="0" algn="just">
              <a:buNone/>
            </a:pPr>
            <a:r>
              <a:rPr lang="ru-RU" sz="2000" b="1" dirty="0">
                <a:solidFill>
                  <a:schemeClr val="accent6">
                    <a:lumMod val="75000"/>
                  </a:schemeClr>
                </a:solidFill>
                <a:latin typeface="Arial" panose="020B0604020202020204" pitchFamily="34" charset="0"/>
                <a:cs typeface="Arial" panose="020B0604020202020204" pitchFamily="34" charset="0"/>
              </a:rPr>
              <a:t>- регулярное получение подарков;</a:t>
            </a:r>
          </a:p>
          <a:p>
            <a:pPr marL="0" indent="0" algn="just">
              <a:buNone/>
            </a:pPr>
            <a:r>
              <a:rPr lang="ru-RU" sz="2000" b="1" dirty="0">
                <a:solidFill>
                  <a:schemeClr val="accent6">
                    <a:lumMod val="75000"/>
                  </a:schemeClr>
                </a:solidFill>
                <a:latin typeface="Arial" panose="020B0604020202020204" pitchFamily="34" charset="0"/>
                <a:cs typeface="Arial" panose="020B0604020202020204" pitchFamily="34" charset="0"/>
              </a:rPr>
              <a:t>- посещение ресторанов совместно с представителями организации, которая извлекла, извлекает или может извлечь выгоду из решений или действий (бездействия) служащего. </a:t>
            </a:r>
          </a:p>
          <a:p>
            <a:pPr marL="0" indent="0">
              <a:buNone/>
            </a:pPr>
            <a:endParaRPr lang="ru-RU" sz="2000" dirty="0"/>
          </a:p>
        </p:txBody>
      </p:sp>
      <p:pic>
        <p:nvPicPr>
          <p:cNvPr id="2050" name="Picture 2" descr="C:\Users\v.saichkina\Pictures\600_600x400_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581128"/>
            <a:ext cx="3096344" cy="2102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688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827584" y="764704"/>
            <a:ext cx="7869560" cy="936104"/>
          </a:xfrm>
        </p:spPr>
        <p:style>
          <a:lnRef idx="1">
            <a:schemeClr val="accent5"/>
          </a:lnRef>
          <a:fillRef idx="2">
            <a:schemeClr val="accent5"/>
          </a:fillRef>
          <a:effectRef idx="1">
            <a:schemeClr val="accent5"/>
          </a:effectRef>
          <a:fontRef idx="minor">
            <a:schemeClr val="dk1"/>
          </a:fontRef>
        </p:style>
        <p:txBody>
          <a:bodyPr/>
          <a:lstStyle/>
          <a:p>
            <a:r>
              <a:rPr lang="ru-RU" sz="1800" dirty="0">
                <a:solidFill>
                  <a:srgbClr val="FF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Действия и высказывания, которые могут быть восприняты окружающими как согласие принять взятку или как просьба о даче взятки:</a:t>
            </a:r>
            <a:endParaRPr lang="ru-RU" dirty="0"/>
          </a:p>
        </p:txBody>
      </p:sp>
      <p:sp>
        <p:nvSpPr>
          <p:cNvPr id="2" name="Объект 1"/>
          <p:cNvSpPr>
            <a:spLocks noGrp="1"/>
          </p:cNvSpPr>
          <p:nvPr>
            <p:ph sz="quarter" idx="13"/>
          </p:nvPr>
        </p:nvSpPr>
        <p:spPr>
          <a:xfrm>
            <a:off x="872069" y="1772818"/>
            <a:ext cx="7732379" cy="4752527"/>
          </a:xfrm>
        </p:spPr>
        <p:style>
          <a:lnRef idx="1">
            <a:schemeClr val="accent4"/>
          </a:lnRef>
          <a:fillRef idx="2">
            <a:schemeClr val="accent4"/>
          </a:fillRef>
          <a:effectRef idx="1">
            <a:schemeClr val="accent4"/>
          </a:effectRef>
          <a:fontRef idx="minor">
            <a:schemeClr val="dk1"/>
          </a:fontRef>
        </p:style>
        <p:txBody>
          <a:bodyPr>
            <a:normAutofit fontScale="25000" lnSpcReduction="20000"/>
          </a:bodyPr>
          <a:lstStyle/>
          <a:p>
            <a:pPr marL="0" indent="0" algn="just">
              <a:buNone/>
            </a:pPr>
            <a:r>
              <a:rPr lang="ru-RU" dirty="0" smtClean="0"/>
              <a:t>	</a:t>
            </a:r>
            <a:r>
              <a:rPr lang="ru-RU" sz="7200" dirty="0" smtClean="0">
                <a:latin typeface="Arial" panose="020B0604020202020204" pitchFamily="34" charset="0"/>
                <a:cs typeface="Arial" panose="020B0604020202020204" pitchFamily="34" charset="0"/>
              </a:rPr>
              <a:t>д</a:t>
            </a:r>
            <a:r>
              <a:rPr lang="ru-RU" sz="7200" dirty="0">
                <a:latin typeface="Arial" panose="020B0604020202020204" pitchFamily="34" charset="0"/>
                <a:cs typeface="Arial" panose="020B0604020202020204" pitchFamily="34" charset="0"/>
              </a:rPr>
              <a:t>) некоторые косвенные признаки предложения взятки: </a:t>
            </a:r>
          </a:p>
          <a:p>
            <a:pPr marL="0" indent="0" algn="just">
              <a:buNone/>
            </a:pPr>
            <a:r>
              <a:rPr lang="ru-RU" sz="7200" dirty="0">
                <a:latin typeface="Arial" panose="020B0604020202020204" pitchFamily="34" charset="0"/>
                <a:cs typeface="Arial" panose="020B0604020202020204" pitchFamily="34" charset="0"/>
              </a:rPr>
              <a:t>- разговор о возможной взятке носит иносказательный характер, речь взяткодателя состоит из односложных предложений, не содержащих открытых заявлений о том, что при положительном решении спорного вопроса </a:t>
            </a:r>
          </a:p>
          <a:p>
            <a:pPr marL="0" indent="0" algn="just">
              <a:buNone/>
            </a:pPr>
            <a:r>
              <a:rPr lang="ru-RU" sz="7200" dirty="0">
                <a:latin typeface="Arial" panose="020B0604020202020204" pitchFamily="34" charset="0"/>
                <a:cs typeface="Arial" panose="020B0604020202020204" pitchFamily="34" charset="0"/>
              </a:rPr>
              <a:t>он передаст ему деньги или окажет какие-либо услуги; никакие «опасные» выражения при этом не допускаются. </a:t>
            </a:r>
          </a:p>
          <a:p>
            <a:pPr marL="0" indent="0" algn="just">
              <a:buNone/>
            </a:pPr>
            <a:r>
              <a:rPr lang="ru-RU" sz="7200" dirty="0">
                <a:latin typeface="Arial" panose="020B0604020202020204" pitchFamily="34" charset="0"/>
                <a:cs typeface="Arial" panose="020B0604020202020204" pitchFamily="34" charset="0"/>
              </a:rPr>
              <a:t>- в ходе беседы взяткодатель, при наличии свидетелей или аудио, видеотехники, жестами или мимикой дает понять, что готов обсудить возможности решения этого вопроса в другой обстановке (в другое время, в другом месте). </a:t>
            </a:r>
          </a:p>
          <a:p>
            <a:pPr marL="0" indent="0" algn="just">
              <a:buNone/>
            </a:pPr>
            <a:r>
              <a:rPr lang="ru-RU" sz="7200" dirty="0">
                <a:latin typeface="Arial" panose="020B0604020202020204" pitchFamily="34" charset="0"/>
                <a:cs typeface="Arial" panose="020B0604020202020204" pitchFamily="34" charset="0"/>
              </a:rPr>
              <a:t>- сумма или характер взятки не озвучиваются; вместе с тем соответствующие цифры могут быть написаны на листке бумаги, набраны на калькуляторе или компьютере и продемонстрированы потенциальному взяткополучателю. </a:t>
            </a:r>
          </a:p>
          <a:p>
            <a:pPr marL="0" indent="0" algn="just">
              <a:buNone/>
            </a:pPr>
            <a:r>
              <a:rPr lang="ru-RU" sz="7200" dirty="0">
                <a:latin typeface="Arial" panose="020B0604020202020204" pitchFamily="34" charset="0"/>
                <a:cs typeface="Arial" panose="020B0604020202020204" pitchFamily="34" charset="0"/>
              </a:rPr>
              <a:t>- взяткодатель может неожиданно прервать беседу и под благовидным предлогом покинуть помещение, оставив при этом папку с материалами, конверт, портфель, сверток. </a:t>
            </a:r>
          </a:p>
          <a:p>
            <a:pPr marL="0" indent="0" algn="just">
              <a:buNone/>
            </a:pPr>
            <a:r>
              <a:rPr lang="ru-RU" sz="7200" dirty="0">
                <a:latin typeface="Arial" panose="020B0604020202020204" pitchFamily="34" charset="0"/>
                <a:cs typeface="Arial" panose="020B0604020202020204" pitchFamily="34" charset="0"/>
              </a:rPr>
              <a:t>- взяткодатель может переадресовать продолжение контакта другому человеку, напрямую не связанному с решением вопроса. </a:t>
            </a:r>
          </a:p>
          <a:p>
            <a:pPr marL="0" indent="0">
              <a:buNone/>
            </a:pPr>
            <a:endParaRPr lang="ru-RU" sz="7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440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619672" y="476672"/>
            <a:ext cx="6624736" cy="864096"/>
          </a:xfrm>
        </p:spPr>
        <p:style>
          <a:lnRef idx="1">
            <a:schemeClr val="accent5"/>
          </a:lnRef>
          <a:fillRef idx="2">
            <a:schemeClr val="accent5"/>
          </a:fillRef>
          <a:effectRef idx="1">
            <a:schemeClr val="accent5"/>
          </a:effectRef>
          <a:fontRef idx="minor">
            <a:schemeClr val="dk1"/>
          </a:fontRef>
        </p:style>
        <p:txBody>
          <a:bodyPr>
            <a:noAutofit/>
          </a:bodyPr>
          <a:lstStyle/>
          <a:p>
            <a:pPr>
              <a:lnSpc>
                <a:spcPts val="3500"/>
              </a:lnSpc>
            </a:pPr>
            <a:r>
              <a:rPr lang="ru-RU"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Ваши действия в случае предложения или вымогательства </a:t>
            </a:r>
            <a:r>
              <a:rPr lang="ru-RU" sz="24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взятки:</a:t>
            </a:r>
            <a:endParaRPr lang="ru-RU"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6" name="Объект 5"/>
          <p:cNvGraphicFramePr>
            <a:graphicFrameLocks noGrp="1"/>
          </p:cNvGraphicFramePr>
          <p:nvPr>
            <p:ph sz="quarter" idx="13"/>
            <p:extLst>
              <p:ext uri="{D42A27DB-BD31-4B8C-83A1-F6EECF244321}">
                <p14:modId xmlns:p14="http://schemas.microsoft.com/office/powerpoint/2010/main" val="251872166"/>
              </p:ext>
            </p:extLst>
          </p:nvPr>
        </p:nvGraphicFramePr>
        <p:xfrm>
          <a:off x="468313" y="1412875"/>
          <a:ext cx="8207375" cy="5111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6402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43608" y="548680"/>
            <a:ext cx="7653536" cy="792088"/>
          </a:xfrm>
        </p:spPr>
        <p:txBody>
          <a:bodyPr>
            <a:noAutofit/>
          </a:bodyPr>
          <a:lstStyle/>
          <a:p>
            <a:pPr>
              <a:lnSpc>
                <a:spcPts val="2300"/>
              </a:lnSpc>
            </a:pPr>
            <a:r>
              <a:rPr lang="ru-RU"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Что следует предпринять сразу после свершившегося факта предложения или вымогательства взятки?</a:t>
            </a: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graphicFrame>
        <p:nvGraphicFramePr>
          <p:cNvPr id="6" name="Объект 5"/>
          <p:cNvGraphicFramePr>
            <a:graphicFrameLocks noGrp="1"/>
          </p:cNvGraphicFramePr>
          <p:nvPr>
            <p:ph sz="quarter" idx="13"/>
            <p:extLst>
              <p:ext uri="{D42A27DB-BD31-4B8C-83A1-F6EECF244321}">
                <p14:modId xmlns:p14="http://schemas.microsoft.com/office/powerpoint/2010/main" val="47935198"/>
              </p:ext>
            </p:extLst>
          </p:nvPr>
        </p:nvGraphicFramePr>
        <p:xfrm>
          <a:off x="871538" y="1412776"/>
          <a:ext cx="7804150" cy="5111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92657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pPr>
              <a:lnSpc>
                <a:spcPts val="3200"/>
              </a:lnSpc>
            </a:pPr>
            <a:r>
              <a:rPr lang="ru-RU"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Ответственность за совершение вышеуказанных деяний.</a:t>
            </a:r>
          </a:p>
        </p:txBody>
      </p:sp>
      <p:sp>
        <p:nvSpPr>
          <p:cNvPr id="2" name="Объект 1"/>
          <p:cNvSpPr>
            <a:spLocks noGrp="1"/>
          </p:cNvSpPr>
          <p:nvPr>
            <p:ph sz="quarter" idx="13"/>
          </p:nvPr>
        </p:nvSpPr>
        <p:spPr>
          <a:xfrm>
            <a:off x="467545" y="1772818"/>
            <a:ext cx="8280920" cy="4752527"/>
          </a:xfrm>
          <a:ln>
            <a:solidFill>
              <a:srgbClr val="F3943B"/>
            </a:solidFill>
          </a:ln>
        </p:spPr>
        <p:style>
          <a:lnRef idx="1">
            <a:schemeClr val="accent5"/>
          </a:lnRef>
          <a:fillRef idx="2">
            <a:schemeClr val="accent5"/>
          </a:fillRef>
          <a:effectRef idx="1">
            <a:schemeClr val="accent5"/>
          </a:effectRef>
          <a:fontRef idx="minor">
            <a:schemeClr val="dk1"/>
          </a:fontRef>
        </p:style>
        <p:txBody>
          <a:bodyPr>
            <a:normAutofit/>
          </a:bodyPr>
          <a:lstStyle/>
          <a:p>
            <a:pPr marL="0" indent="0" algn="just">
              <a:buNone/>
            </a:pPr>
            <a:r>
              <a:rPr lang="ru-RU" dirty="0" smtClean="0">
                <a:solidFill>
                  <a:srgbClr val="002060"/>
                </a:solidFill>
                <a:latin typeface="Arial" panose="020B0604020202020204" pitchFamily="34" charset="0"/>
                <a:cs typeface="Arial" panose="020B0604020202020204" pitchFamily="34" charset="0"/>
              </a:rPr>
              <a:t>	</a:t>
            </a:r>
            <a:r>
              <a:rPr lang="ru-RU"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Кто </a:t>
            </a:r>
            <a:r>
              <a:rPr lang="ru-RU"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может быть </a:t>
            </a:r>
            <a:r>
              <a:rPr lang="ru-RU"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привлечен к уголовной ответственности за получение (дачу) взятки?</a:t>
            </a:r>
          </a:p>
          <a:p>
            <a:pPr marL="0" indent="0" algn="just">
              <a:buNone/>
            </a:pPr>
            <a:r>
              <a:rPr lang="ru-RU"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Взяткодатель, взяткополучатель, посредник</a:t>
            </a:r>
            <a:r>
              <a:rPr lang="ru-RU"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при </a:t>
            </a:r>
            <a:r>
              <a:rPr lang="ru-RU"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получении/даче взятки!</a:t>
            </a:r>
          </a:p>
          <a:p>
            <a:pPr marL="0" indent="0" algn="just">
              <a:buNone/>
            </a:pPr>
            <a:r>
              <a:rPr lang="ru-RU"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Ответственность </a:t>
            </a:r>
            <a:r>
              <a:rPr lang="ru-RU"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за получение, дачу взятки, посредничество во взяточничестве наступает независимо от времени получения должностным лицом взятки - до или после совершения им действий (бездействия) по службе в пользу взяткодателя или представляемых им лиц, а также независимо от того, были ли указанные действия (бездействие) заранее обусловлены взяткой или договоренностью с должностным лицом о передаче за их совершение взятки.</a:t>
            </a:r>
          </a:p>
          <a:p>
            <a:pPr marL="0" indent="0">
              <a:buNone/>
            </a:pPr>
            <a:endParaRPr lang="ru-RU" dirty="0"/>
          </a:p>
        </p:txBody>
      </p:sp>
    </p:spTree>
    <p:extLst>
      <p:ext uri="{BB962C8B-B14F-4D97-AF65-F5344CB8AC3E}">
        <p14:creationId xmlns:p14="http://schemas.microsoft.com/office/powerpoint/2010/main" val="887046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539553" y="1124744"/>
            <a:ext cx="8136904" cy="5184577"/>
          </a:xfrm>
          <a:effectLst>
            <a:innerShdw blurRad="114300">
              <a:prstClr val="black"/>
            </a:innerShdw>
          </a:effectLst>
        </p:spPr>
        <p:style>
          <a:lnRef idx="1">
            <a:schemeClr val="accent5"/>
          </a:lnRef>
          <a:fillRef idx="2">
            <a:schemeClr val="accent5"/>
          </a:fillRef>
          <a:effectRef idx="1">
            <a:schemeClr val="accent5"/>
          </a:effectRef>
          <a:fontRef idx="minor">
            <a:schemeClr val="dk1"/>
          </a:fontRef>
        </p:style>
        <p:txBody>
          <a:bodyPr/>
          <a:lstStyle/>
          <a:p>
            <a:pPr marL="0" indent="0" algn="ctr">
              <a:buNone/>
            </a:pPr>
            <a:endParaRPr lang="ru-RU" b="1" kern="10" dirty="0" smtClean="0">
              <a:solidFill>
                <a:srgbClr val="003366"/>
              </a:solidFill>
              <a:effectLst>
                <a:outerShdw dist="25400" algn="ctr" rotWithShape="0">
                  <a:srgbClr val="CCCCFF">
                    <a:alpha val="50000"/>
                  </a:srgbClr>
                </a:outerShdw>
              </a:effectLst>
              <a:latin typeface="Times New Roman"/>
              <a:cs typeface="Times New Roman"/>
            </a:endParaRPr>
          </a:p>
          <a:p>
            <a:pPr marL="0" indent="0" algn="ctr">
              <a:buNone/>
            </a:pPr>
            <a:endParaRPr lang="ru-RU" b="1" kern="10" dirty="0" smtClean="0">
              <a:solidFill>
                <a:srgbClr val="003366"/>
              </a:solidFill>
              <a:effectLst>
                <a:outerShdw dist="25400" algn="ctr" rotWithShape="0">
                  <a:srgbClr val="CCCCFF">
                    <a:alpha val="50000"/>
                  </a:srgbClr>
                </a:outerShdw>
              </a:effectLst>
              <a:latin typeface="Times New Roman"/>
              <a:cs typeface="Times New Roman"/>
            </a:endParaRPr>
          </a:p>
          <a:p>
            <a:pPr marL="0" indent="0" algn="ctr">
              <a:buNone/>
            </a:pPr>
            <a:r>
              <a:rPr lang="ru-RU" sz="3200" b="1" kern="1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Что такое «взятка</a:t>
            </a:r>
            <a:r>
              <a:rPr lang="ru-RU" sz="3200" b="1" kern="1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0" indent="0" algn="ctr">
              <a:buNone/>
            </a:pPr>
            <a:r>
              <a:rPr lang="ru-RU" sz="3200" b="1" kern="1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Понятие взятки.</a:t>
            </a:r>
            <a:endParaRPr lang="ru-RU" dirty="0">
              <a:effectLst>
                <a:outerShdw blurRad="38100" dist="38100" dir="2700000" algn="tl">
                  <a:srgbClr val="000000">
                    <a:alpha val="43137"/>
                  </a:srgbClr>
                </a:outerShdw>
              </a:effectLst>
            </a:endParaRPr>
          </a:p>
        </p:txBody>
      </p:sp>
      <p:pic>
        <p:nvPicPr>
          <p:cNvPr id="4098" name="Picture 2" descr="C:\Users\v.saichkina\Pictures\c59h6jW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717032"/>
            <a:ext cx="3810000"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5283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43608" y="404664"/>
            <a:ext cx="7653536" cy="576064"/>
          </a:xfrm>
        </p:spPr>
        <p:txBody>
          <a:bodyPr>
            <a:normAutofit fontScale="90000"/>
          </a:bodyPr>
          <a:lstStyle/>
          <a:p>
            <a:r>
              <a:rPr lang="ru-RU" sz="1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ОТВЕТСТВЕННОСТЬ ЗА ПОЛУЧЕНИЕ ВЗЯТКИ</a:t>
            </a:r>
            <a:br>
              <a:rPr lang="ru-RU" sz="1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1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(статья 290 Уголовного кодекса Российской Федерации)</a:t>
            </a: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1258136762"/>
              </p:ext>
            </p:extLst>
          </p:nvPr>
        </p:nvGraphicFramePr>
        <p:xfrm>
          <a:off x="683568" y="980729"/>
          <a:ext cx="7992888" cy="5721091"/>
        </p:xfrm>
        <a:graphic>
          <a:graphicData uri="http://schemas.openxmlformats.org/drawingml/2006/table">
            <a:tbl>
              <a:tblPr firstRow="1" firstCol="1" bandRow="1"/>
              <a:tblGrid>
                <a:gridCol w="2736304"/>
                <a:gridCol w="5256584"/>
              </a:tblGrid>
              <a:tr h="288031">
                <a:tc>
                  <a:txBody>
                    <a:bodyPr/>
                    <a:lstStyle/>
                    <a:p>
                      <a:pPr indent="450215" algn="ctr">
                        <a:lnSpc>
                          <a:spcPct val="115000"/>
                        </a:lnSpc>
                        <a:spcAft>
                          <a:spcPts val="1000"/>
                        </a:spcAft>
                      </a:pPr>
                      <a:r>
                        <a:rPr lang="en-US" sz="1000" b="1" dirty="0">
                          <a:effectLst/>
                          <a:latin typeface="Arial" panose="020B0604020202020204" pitchFamily="34" charset="0"/>
                          <a:ea typeface="Times New Roman"/>
                          <a:cs typeface="Arial" panose="020B0604020202020204" pitchFamily="34" charset="0"/>
                        </a:rPr>
                        <a:t>ПРЕСТУПЛЕНИЕ</a:t>
                      </a:r>
                      <a:endParaRPr lang="ru-RU" sz="1000" b="1" dirty="0">
                        <a:effectLst/>
                        <a:latin typeface="Arial" panose="020B0604020202020204" pitchFamily="34" charset="0"/>
                        <a:ea typeface="Calibri"/>
                        <a:cs typeface="Arial" panose="020B0604020202020204" pitchFamily="34" charset="0"/>
                      </a:endParaRPr>
                    </a:p>
                  </a:txBody>
                  <a:tcPr marL="27165" marR="27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943B"/>
                    </a:solidFill>
                  </a:tcPr>
                </a:tc>
                <a:tc>
                  <a:txBody>
                    <a:bodyPr/>
                    <a:lstStyle/>
                    <a:p>
                      <a:pPr indent="450215" algn="ctr">
                        <a:lnSpc>
                          <a:spcPct val="115000"/>
                        </a:lnSpc>
                        <a:spcAft>
                          <a:spcPts val="1000"/>
                        </a:spcAft>
                      </a:pPr>
                      <a:r>
                        <a:rPr lang="en-US" sz="1000" b="1" dirty="0">
                          <a:effectLst/>
                          <a:latin typeface="Arial" panose="020B0604020202020204" pitchFamily="34" charset="0"/>
                          <a:ea typeface="Times New Roman"/>
                          <a:cs typeface="Arial" panose="020B0604020202020204" pitchFamily="34" charset="0"/>
                        </a:rPr>
                        <a:t>НАКАЗАНИЕ</a:t>
                      </a:r>
                      <a:endParaRPr lang="ru-RU" sz="1000" b="1" dirty="0">
                        <a:effectLst/>
                        <a:latin typeface="Arial" panose="020B0604020202020204" pitchFamily="34" charset="0"/>
                        <a:ea typeface="Calibri"/>
                        <a:cs typeface="Arial" panose="020B0604020202020204" pitchFamily="34" charset="0"/>
                      </a:endParaRPr>
                    </a:p>
                  </a:txBody>
                  <a:tcPr marL="27165" marR="27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943B"/>
                    </a:solidFill>
                  </a:tcPr>
                </a:tc>
              </a:tr>
              <a:tr h="975334">
                <a:tc>
                  <a:txBody>
                    <a:bodyPr/>
                    <a:lstStyle/>
                    <a:p>
                      <a:pPr indent="450215" algn="just">
                        <a:lnSpc>
                          <a:spcPct val="115000"/>
                        </a:lnSpc>
                        <a:spcAft>
                          <a:spcPts val="1000"/>
                        </a:spcAft>
                      </a:pPr>
                      <a:r>
                        <a:rPr lang="ru-RU" sz="1000" b="1" dirty="0">
                          <a:effectLst/>
                          <a:latin typeface="Arial" panose="020B0604020202020204" pitchFamily="34" charset="0"/>
                          <a:ea typeface="Times New Roman"/>
                          <a:cs typeface="Arial" panose="020B0604020202020204" pitchFamily="34" charset="0"/>
                        </a:rPr>
                        <a:t>Получение взятки должностным лицом лично или через посредника </a:t>
                      </a:r>
                      <a:endParaRPr lang="ru-RU" sz="1000" dirty="0">
                        <a:effectLst/>
                        <a:latin typeface="Arial" panose="020B0604020202020204" pitchFamily="34" charset="0"/>
                        <a:ea typeface="Calibri"/>
                        <a:cs typeface="Arial" panose="020B0604020202020204" pitchFamily="34" charset="0"/>
                      </a:endParaRPr>
                    </a:p>
                  </a:txBody>
                  <a:tcPr marL="27165" marR="27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indent="205740" algn="just">
                        <a:lnSpc>
                          <a:spcPct val="115000"/>
                        </a:lnSpc>
                        <a:spcAft>
                          <a:spcPts val="0"/>
                        </a:spcAft>
                      </a:pPr>
                      <a:r>
                        <a:rPr lang="ru-RU" sz="1000" dirty="0">
                          <a:effectLst/>
                          <a:latin typeface="Arial" panose="020B0604020202020204" pitchFamily="34" charset="0"/>
                          <a:ea typeface="Times New Roman"/>
                          <a:cs typeface="Arial" panose="020B0604020202020204" pitchFamily="34" charset="0"/>
                        </a:rPr>
                        <a:t>штраф в размере до одного миллиона рублей, или в размере от десятикратной до пятидесятикратной суммы взятки и лишение права занимать определенные должности или заниматься определенной деятельностью на срок до трех лет;</a:t>
                      </a:r>
                      <a:endParaRPr lang="ru-RU" sz="1000" dirty="0">
                        <a:effectLst/>
                        <a:latin typeface="Arial" panose="020B0604020202020204" pitchFamily="34" charset="0"/>
                        <a:ea typeface="Calibri"/>
                        <a:cs typeface="Arial" panose="020B0604020202020204" pitchFamily="34" charset="0"/>
                      </a:endParaRPr>
                    </a:p>
                    <a:p>
                      <a:pPr indent="205740" algn="just">
                        <a:lnSpc>
                          <a:spcPct val="115000"/>
                        </a:lnSpc>
                        <a:spcAft>
                          <a:spcPts val="0"/>
                        </a:spcAft>
                      </a:pPr>
                      <a:r>
                        <a:rPr lang="ru-RU" sz="1000" dirty="0">
                          <a:effectLst/>
                          <a:latin typeface="Arial" panose="020B0604020202020204" pitchFamily="34" charset="0"/>
                          <a:ea typeface="Times New Roman"/>
                          <a:cs typeface="Arial" panose="020B0604020202020204" pitchFamily="34" charset="0"/>
                        </a:rPr>
                        <a:t>либо исправительные  работы на срок от одного года до двух лет и лишение права занимать определенные должности или заниматься определенной деятельностью на срок до трех лет; </a:t>
                      </a:r>
                      <a:endParaRPr lang="ru-RU" sz="1000" dirty="0">
                        <a:effectLst/>
                        <a:latin typeface="Arial" panose="020B0604020202020204" pitchFamily="34" charset="0"/>
                        <a:ea typeface="Calibri"/>
                        <a:cs typeface="Arial" panose="020B0604020202020204" pitchFamily="34" charset="0"/>
                      </a:endParaRPr>
                    </a:p>
                    <a:p>
                      <a:pPr indent="205740" algn="just">
                        <a:lnSpc>
                          <a:spcPct val="115000"/>
                        </a:lnSpc>
                        <a:spcAft>
                          <a:spcPts val="0"/>
                        </a:spcAft>
                      </a:pPr>
                      <a:r>
                        <a:rPr lang="ru-RU" sz="1000" dirty="0">
                          <a:effectLst/>
                          <a:latin typeface="Arial" panose="020B0604020202020204" pitchFamily="34" charset="0"/>
                          <a:ea typeface="Times New Roman"/>
                          <a:cs typeface="Arial" panose="020B0604020202020204" pitchFamily="34" charset="0"/>
                        </a:rPr>
                        <a:t>либо принудительные работы на срок до пяти лет и лишение права занимать определенные должности или заниматься деятельностью на срок до трех лет;</a:t>
                      </a:r>
                      <a:endParaRPr lang="ru-RU" sz="1000" dirty="0">
                        <a:effectLst/>
                        <a:latin typeface="Arial" panose="020B0604020202020204" pitchFamily="34" charset="0"/>
                        <a:ea typeface="Calibri"/>
                        <a:cs typeface="Arial" panose="020B0604020202020204" pitchFamily="34" charset="0"/>
                      </a:endParaRPr>
                    </a:p>
                    <a:p>
                      <a:pPr indent="205740" algn="just">
                        <a:lnSpc>
                          <a:spcPct val="115000"/>
                        </a:lnSpc>
                        <a:spcAft>
                          <a:spcPts val="0"/>
                        </a:spcAft>
                      </a:pPr>
                      <a:r>
                        <a:rPr lang="ru-RU" sz="1000" dirty="0">
                          <a:effectLst/>
                          <a:latin typeface="Arial" panose="020B0604020202020204" pitchFamily="34" charset="0"/>
                          <a:ea typeface="Times New Roman"/>
                          <a:cs typeface="Arial" panose="020B0604020202020204" pitchFamily="34" charset="0"/>
                        </a:rPr>
                        <a:t>либо лишение свободы на срок до трех лет со штрафом в размере от десятикратной до двадцатикратной суммы взятки или без такового.</a:t>
                      </a:r>
                      <a:endParaRPr lang="ru-RU" sz="10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633454">
                <a:tc>
                  <a:txBody>
                    <a:bodyPr/>
                    <a:lstStyle/>
                    <a:p>
                      <a:pPr indent="450215" algn="just">
                        <a:lnSpc>
                          <a:spcPct val="115000"/>
                        </a:lnSpc>
                        <a:spcAft>
                          <a:spcPts val="1000"/>
                        </a:spcAft>
                      </a:pPr>
                      <a:r>
                        <a:rPr lang="ru-RU" sz="1000" b="1" dirty="0">
                          <a:effectLst/>
                          <a:latin typeface="Arial" panose="020B0604020202020204" pitchFamily="34" charset="0"/>
                          <a:ea typeface="Times New Roman"/>
                          <a:cs typeface="Arial" panose="020B0604020202020204" pitchFamily="34" charset="0"/>
                        </a:rPr>
                        <a:t>Получение взятки в значительном размере (свыше 25 тыс. руб.) должностным лицом лично или через посредника</a:t>
                      </a:r>
                      <a:endParaRPr lang="ru-RU" sz="1000" dirty="0">
                        <a:effectLst/>
                        <a:latin typeface="Arial" panose="020B0604020202020204" pitchFamily="34" charset="0"/>
                        <a:ea typeface="Calibri"/>
                        <a:cs typeface="Arial" panose="020B0604020202020204" pitchFamily="34" charset="0"/>
                      </a:endParaRPr>
                    </a:p>
                  </a:txBody>
                  <a:tcPr marL="27165" marR="27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indent="205740" algn="just">
                        <a:lnSpc>
                          <a:spcPct val="115000"/>
                        </a:lnSpc>
                        <a:spcAft>
                          <a:spcPts val="0"/>
                        </a:spcAft>
                      </a:pPr>
                      <a:r>
                        <a:rPr lang="ru-RU" sz="1000" dirty="0">
                          <a:effectLst/>
                          <a:latin typeface="Arial" panose="020B0604020202020204" pitchFamily="34" charset="0"/>
                          <a:ea typeface="Times New Roman"/>
                          <a:cs typeface="Arial" panose="020B0604020202020204" pitchFamily="34" charset="0"/>
                        </a:rPr>
                        <a:t>штраф в размере от тридцатикратной до шестидесятикратной суммы взятки и лишение права занимать определенные должности или заниматься определенной деятельностью на срок до трех лет;  </a:t>
                      </a:r>
                      <a:endParaRPr lang="ru-RU" sz="1000" dirty="0">
                        <a:effectLst/>
                        <a:latin typeface="Arial" panose="020B0604020202020204" pitchFamily="34" charset="0"/>
                        <a:ea typeface="Calibri"/>
                        <a:cs typeface="Arial" panose="020B0604020202020204" pitchFamily="34" charset="0"/>
                      </a:endParaRPr>
                    </a:p>
                    <a:p>
                      <a:pPr indent="205740" algn="just">
                        <a:lnSpc>
                          <a:spcPct val="115000"/>
                        </a:lnSpc>
                        <a:spcAft>
                          <a:spcPts val="0"/>
                        </a:spcAft>
                      </a:pPr>
                      <a:r>
                        <a:rPr lang="ru-RU" sz="1000" dirty="0">
                          <a:effectLst/>
                          <a:latin typeface="Arial" panose="020B0604020202020204" pitchFamily="34" charset="0"/>
                          <a:ea typeface="Times New Roman"/>
                          <a:cs typeface="Arial" panose="020B0604020202020204" pitchFamily="34" charset="0"/>
                        </a:rPr>
                        <a:t>либо лишение свободы на срок до шести лет со штрафом в размере тридцатикратной суммы взятки.</a:t>
                      </a:r>
                      <a:endParaRPr lang="ru-RU" sz="10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633454">
                <a:tc>
                  <a:txBody>
                    <a:bodyPr/>
                    <a:lstStyle/>
                    <a:p>
                      <a:pPr indent="450215" algn="just">
                        <a:lnSpc>
                          <a:spcPct val="115000"/>
                        </a:lnSpc>
                        <a:spcAft>
                          <a:spcPts val="1000"/>
                        </a:spcAft>
                      </a:pPr>
                      <a:r>
                        <a:rPr lang="ru-RU" sz="1000" b="1" dirty="0">
                          <a:effectLst/>
                          <a:latin typeface="Arial" panose="020B0604020202020204" pitchFamily="34" charset="0"/>
                          <a:ea typeface="Times New Roman"/>
                          <a:cs typeface="Arial" panose="020B0604020202020204" pitchFamily="34" charset="0"/>
                        </a:rPr>
                        <a:t>Получение взятки должностным лицом за незаконные действия (бездействие) </a:t>
                      </a:r>
                      <a:endParaRPr lang="ru-RU" sz="1000" dirty="0">
                        <a:effectLst/>
                        <a:latin typeface="Arial" panose="020B0604020202020204" pitchFamily="34" charset="0"/>
                        <a:ea typeface="Calibri"/>
                        <a:cs typeface="Arial" panose="020B0604020202020204" pitchFamily="34" charset="0"/>
                      </a:endParaRPr>
                    </a:p>
                  </a:txBody>
                  <a:tcPr marL="27165" marR="27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indent="205105" algn="just">
                        <a:lnSpc>
                          <a:spcPct val="115000"/>
                        </a:lnSpc>
                        <a:spcAft>
                          <a:spcPts val="0"/>
                        </a:spcAft>
                      </a:pPr>
                      <a:r>
                        <a:rPr lang="ru-RU" sz="1000" dirty="0">
                          <a:effectLst/>
                          <a:latin typeface="Arial" panose="020B0604020202020204" pitchFamily="34" charset="0"/>
                          <a:ea typeface="Times New Roman"/>
                          <a:cs typeface="Arial" panose="020B0604020202020204" pitchFamily="34" charset="0"/>
                        </a:rPr>
                        <a:t>штраф в размере от сорокакратной до семидесятикратной суммы взятки и лишение права занимать определенные должности или заниматься определенной деятельностью на срок до трех лет;</a:t>
                      </a:r>
                      <a:endParaRPr lang="ru-RU" sz="1000" dirty="0">
                        <a:effectLst/>
                        <a:latin typeface="Arial" panose="020B0604020202020204" pitchFamily="34" charset="0"/>
                        <a:ea typeface="Calibri"/>
                        <a:cs typeface="Arial" panose="020B0604020202020204" pitchFamily="34" charset="0"/>
                      </a:endParaRPr>
                    </a:p>
                    <a:p>
                      <a:pPr indent="205105" algn="just">
                        <a:lnSpc>
                          <a:spcPct val="115000"/>
                        </a:lnSpc>
                        <a:spcAft>
                          <a:spcPts val="0"/>
                        </a:spcAft>
                      </a:pPr>
                      <a:r>
                        <a:rPr lang="ru-RU" sz="1000" dirty="0">
                          <a:effectLst/>
                          <a:latin typeface="Arial" panose="020B0604020202020204" pitchFamily="34" charset="0"/>
                          <a:ea typeface="Times New Roman"/>
                          <a:cs typeface="Arial" panose="020B0604020202020204" pitchFamily="34" charset="0"/>
                        </a:rPr>
                        <a:t>либо лишение свободы на срок от трех до семи лет со штрафом в размере сорокакратной суммы взятки.</a:t>
                      </a:r>
                      <a:endParaRPr lang="ru-RU" sz="10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971913">
                <a:tc>
                  <a:txBody>
                    <a:bodyPr/>
                    <a:lstStyle/>
                    <a:p>
                      <a:pPr indent="450215" algn="just">
                        <a:lnSpc>
                          <a:spcPct val="115000"/>
                        </a:lnSpc>
                        <a:spcAft>
                          <a:spcPts val="1000"/>
                        </a:spcAft>
                      </a:pPr>
                      <a:r>
                        <a:rPr lang="ru-RU" sz="1000" b="1" dirty="0">
                          <a:effectLst/>
                          <a:latin typeface="Arial" panose="020B0604020202020204" pitchFamily="34" charset="0"/>
                          <a:ea typeface="Times New Roman"/>
                          <a:cs typeface="Arial" panose="020B0604020202020204" pitchFamily="34" charset="0"/>
                        </a:rPr>
                        <a:t>Совершение вышеуказанных преступлений лицом, занимающим государственную должность Российской Федерации, государственную должность субъекта Российской Федерации, главой органа местного самоуправления</a:t>
                      </a:r>
                      <a:endParaRPr lang="ru-RU" sz="1000" dirty="0">
                        <a:effectLst/>
                        <a:latin typeface="Arial" panose="020B0604020202020204" pitchFamily="34" charset="0"/>
                        <a:ea typeface="Calibri"/>
                        <a:cs typeface="Arial" panose="020B0604020202020204" pitchFamily="34" charset="0"/>
                      </a:endParaRPr>
                    </a:p>
                  </a:txBody>
                  <a:tcPr marL="27165" marR="27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indent="205105" algn="just">
                        <a:lnSpc>
                          <a:spcPct val="115000"/>
                        </a:lnSpc>
                        <a:spcAft>
                          <a:spcPts val="0"/>
                        </a:spcAft>
                      </a:pPr>
                      <a:r>
                        <a:rPr lang="ru-RU" sz="1000" dirty="0">
                          <a:effectLst/>
                          <a:latin typeface="Arial" panose="020B0604020202020204" pitchFamily="34" charset="0"/>
                          <a:ea typeface="Times New Roman"/>
                          <a:cs typeface="Arial" panose="020B0604020202020204" pitchFamily="34" charset="0"/>
                        </a:rPr>
                        <a:t>штраф в размере от шестидесятикратной до восьмидесятикратной суммы взятки и лишение права занимать определенные должности или заниматься определенной деятельностью на срок до трех лет;</a:t>
                      </a:r>
                      <a:endParaRPr lang="ru-RU" sz="1000" dirty="0">
                        <a:effectLst/>
                        <a:latin typeface="Arial" panose="020B0604020202020204" pitchFamily="34" charset="0"/>
                        <a:ea typeface="Calibri"/>
                        <a:cs typeface="Arial" panose="020B0604020202020204" pitchFamily="34" charset="0"/>
                      </a:endParaRPr>
                    </a:p>
                    <a:p>
                      <a:pPr indent="205105" algn="just">
                        <a:lnSpc>
                          <a:spcPct val="115000"/>
                        </a:lnSpc>
                        <a:spcAft>
                          <a:spcPts val="0"/>
                        </a:spcAft>
                      </a:pPr>
                      <a:r>
                        <a:rPr lang="ru-RU" sz="1000" dirty="0">
                          <a:effectLst/>
                          <a:latin typeface="Arial" panose="020B0604020202020204" pitchFamily="34" charset="0"/>
                          <a:ea typeface="Times New Roman"/>
                          <a:cs typeface="Arial" panose="020B0604020202020204" pitchFamily="34" charset="0"/>
                        </a:rPr>
                        <a:t>либо  лишение свободы на срок от пяти до десяти лет со штрафом в размере пятидесятикратной суммы взятки.</a:t>
                      </a:r>
                      <a:r>
                        <a:rPr lang="ru-RU" sz="1000" b="1" dirty="0">
                          <a:effectLst/>
                          <a:latin typeface="Arial" panose="020B0604020202020204" pitchFamily="34" charset="0"/>
                          <a:ea typeface="Times New Roman"/>
                          <a:cs typeface="Arial" panose="020B0604020202020204" pitchFamily="34" charset="0"/>
                        </a:rPr>
                        <a:t> </a:t>
                      </a:r>
                      <a:endParaRPr lang="ru-RU" sz="10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874722">
                <a:tc>
                  <a:txBody>
                    <a:bodyPr/>
                    <a:lstStyle/>
                    <a:p>
                      <a:pPr indent="450215" algn="just">
                        <a:lnSpc>
                          <a:spcPct val="115000"/>
                        </a:lnSpc>
                        <a:spcAft>
                          <a:spcPts val="1000"/>
                        </a:spcAft>
                      </a:pPr>
                      <a:r>
                        <a:rPr lang="ru-RU" sz="1000" b="1" dirty="0">
                          <a:effectLst/>
                          <a:latin typeface="Arial" panose="020B0604020202020204" pitchFamily="34" charset="0"/>
                          <a:ea typeface="Times New Roman"/>
                          <a:cs typeface="Arial" panose="020B0604020202020204" pitchFamily="34" charset="0"/>
                        </a:rPr>
                        <a:t>Совершение преступления группой лиц по предварительному сговору или организованной группой, </a:t>
                      </a:r>
                      <a:br>
                        <a:rPr lang="ru-RU" sz="1000" b="1" dirty="0">
                          <a:effectLst/>
                          <a:latin typeface="Arial" panose="020B0604020202020204" pitchFamily="34" charset="0"/>
                          <a:ea typeface="Times New Roman"/>
                          <a:cs typeface="Arial" panose="020B0604020202020204" pitchFamily="34" charset="0"/>
                        </a:rPr>
                      </a:br>
                      <a:r>
                        <a:rPr lang="ru-RU" sz="1000" b="1" dirty="0">
                          <a:effectLst/>
                          <a:latin typeface="Arial" panose="020B0604020202020204" pitchFamily="34" charset="0"/>
                          <a:ea typeface="Times New Roman"/>
                          <a:cs typeface="Arial" panose="020B0604020202020204" pitchFamily="34" charset="0"/>
                        </a:rPr>
                        <a:t>с вымогательством, в крупном </a:t>
                      </a:r>
                      <a:br>
                        <a:rPr lang="ru-RU" sz="1000" b="1" dirty="0">
                          <a:effectLst/>
                          <a:latin typeface="Arial" panose="020B0604020202020204" pitchFamily="34" charset="0"/>
                          <a:ea typeface="Times New Roman"/>
                          <a:cs typeface="Arial" panose="020B0604020202020204" pitchFamily="34" charset="0"/>
                        </a:rPr>
                      </a:br>
                      <a:r>
                        <a:rPr lang="ru-RU" sz="1000" b="1" dirty="0">
                          <a:effectLst/>
                          <a:latin typeface="Arial" panose="020B0604020202020204" pitchFamily="34" charset="0"/>
                          <a:ea typeface="Times New Roman"/>
                          <a:cs typeface="Arial" panose="020B0604020202020204" pitchFamily="34" charset="0"/>
                        </a:rPr>
                        <a:t>размере (свыше 150 тыс. руб.)</a:t>
                      </a:r>
                      <a:endParaRPr lang="ru-RU" sz="1000" dirty="0">
                        <a:effectLst/>
                        <a:latin typeface="Arial" panose="020B0604020202020204" pitchFamily="34" charset="0"/>
                        <a:ea typeface="Calibri"/>
                        <a:cs typeface="Arial" panose="020B0604020202020204" pitchFamily="34" charset="0"/>
                      </a:endParaRPr>
                    </a:p>
                  </a:txBody>
                  <a:tcPr marL="27165" marR="27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indent="205105" algn="just">
                        <a:lnSpc>
                          <a:spcPct val="115000"/>
                        </a:lnSpc>
                        <a:spcAft>
                          <a:spcPts val="0"/>
                        </a:spcAft>
                      </a:pPr>
                      <a:r>
                        <a:rPr lang="ru-RU" sz="1000" dirty="0">
                          <a:effectLst/>
                          <a:latin typeface="Arial" panose="020B0604020202020204" pitchFamily="34" charset="0"/>
                          <a:ea typeface="Times New Roman"/>
                          <a:cs typeface="Arial" panose="020B0604020202020204" pitchFamily="34" charset="0"/>
                        </a:rPr>
                        <a:t>штраф в размере от семидесятикратной до девяностократной суммы взятки; </a:t>
                      </a:r>
                      <a:endParaRPr lang="ru-RU" sz="1000" dirty="0">
                        <a:effectLst/>
                        <a:latin typeface="Arial" panose="020B0604020202020204" pitchFamily="34" charset="0"/>
                        <a:ea typeface="Calibri"/>
                        <a:cs typeface="Arial" panose="020B0604020202020204" pitchFamily="34" charset="0"/>
                      </a:endParaRPr>
                    </a:p>
                    <a:p>
                      <a:pPr indent="205105" algn="just">
                        <a:lnSpc>
                          <a:spcPct val="115000"/>
                        </a:lnSpc>
                        <a:spcAft>
                          <a:spcPts val="0"/>
                        </a:spcAft>
                      </a:pPr>
                      <a:r>
                        <a:rPr lang="ru-RU" sz="1000" dirty="0">
                          <a:effectLst/>
                          <a:latin typeface="Arial" panose="020B0604020202020204" pitchFamily="34" charset="0"/>
                          <a:ea typeface="Times New Roman"/>
                          <a:cs typeface="Arial" panose="020B0604020202020204" pitchFamily="34" charset="0"/>
                        </a:rPr>
                        <a:t>либо  лишение свободы на срок от семи до двенадцати лет с лишением права занимать определенные должности или заниматься определенной деятельностью на срок до трех лет и со штрафом в размере шестидесятикратной суммы взятки.</a:t>
                      </a:r>
                      <a:endParaRPr lang="ru-RU" sz="10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Tree>
    <p:extLst>
      <p:ext uri="{BB962C8B-B14F-4D97-AF65-F5344CB8AC3E}">
        <p14:creationId xmlns:p14="http://schemas.microsoft.com/office/powerpoint/2010/main" val="388088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43608" y="332656"/>
            <a:ext cx="7653536" cy="504056"/>
          </a:xfrm>
        </p:spPr>
        <p:txBody>
          <a:bodyPr>
            <a:normAutofit fontScale="90000"/>
          </a:bodyPr>
          <a:lstStyle/>
          <a:p>
            <a:r>
              <a:rPr lang="ru-RU" sz="1600" b="1" dirty="0" smtClean="0">
                <a:solidFill>
                  <a:srgbClr val="FF0000"/>
                </a:solidFill>
                <a:latin typeface="Arial" panose="020B0604020202020204" pitchFamily="34" charset="0"/>
                <a:cs typeface="Arial" panose="020B0604020202020204" pitchFamily="34" charset="0"/>
              </a:rPr>
              <a:t/>
            </a:r>
            <a:br>
              <a:rPr lang="ru-RU" sz="1600" b="1" dirty="0" smtClean="0">
                <a:solidFill>
                  <a:srgbClr val="FF0000"/>
                </a:solidFill>
                <a:latin typeface="Arial" panose="020B0604020202020204" pitchFamily="34" charset="0"/>
                <a:cs typeface="Arial" panose="020B0604020202020204" pitchFamily="34" charset="0"/>
              </a:rPr>
            </a:br>
            <a:r>
              <a:rPr lang="ru-RU" sz="1600" b="1" dirty="0">
                <a:solidFill>
                  <a:srgbClr val="FF0000"/>
                </a:solidFill>
                <a:latin typeface="Arial" panose="020B0604020202020204" pitchFamily="34" charset="0"/>
                <a:cs typeface="Arial" panose="020B0604020202020204" pitchFamily="34" charset="0"/>
              </a:rPr>
              <a:t/>
            </a:r>
            <a:br>
              <a:rPr lang="ru-RU" sz="1600" b="1" dirty="0">
                <a:solidFill>
                  <a:srgbClr val="FF0000"/>
                </a:solidFill>
                <a:latin typeface="Arial" panose="020B0604020202020204" pitchFamily="34" charset="0"/>
                <a:cs typeface="Arial" panose="020B0604020202020204" pitchFamily="34" charset="0"/>
              </a:rPr>
            </a:br>
            <a:r>
              <a:rPr lang="ru-RU" sz="1600" b="1" dirty="0" smtClean="0">
                <a:solidFill>
                  <a:srgbClr val="FF0000"/>
                </a:solidFill>
                <a:latin typeface="Arial" panose="020B0604020202020204" pitchFamily="34" charset="0"/>
                <a:cs typeface="Arial" panose="020B0604020202020204" pitchFamily="34" charset="0"/>
              </a:rPr>
              <a:t/>
            </a:r>
            <a:br>
              <a:rPr lang="ru-RU" sz="1600" b="1" dirty="0" smtClean="0">
                <a:solidFill>
                  <a:srgbClr val="FF0000"/>
                </a:solidFill>
                <a:latin typeface="Arial" panose="020B0604020202020204" pitchFamily="34" charset="0"/>
                <a:cs typeface="Arial" panose="020B0604020202020204" pitchFamily="34" charset="0"/>
              </a:rPr>
            </a:br>
            <a:r>
              <a:rPr lang="ru-RU" sz="16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ОТВЕТСТВЕННОСТЬ </a:t>
            </a:r>
            <a:r>
              <a:rPr lang="ru-RU" sz="1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ЗА ДАЧУ ВЗЯТКИ</a:t>
            </a:r>
            <a:br>
              <a:rPr lang="ru-RU" sz="1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1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(статья 291 Уголовного кодекса Российской Федерации)</a:t>
            </a:r>
            <a:r>
              <a:rPr lang="ru-RU" dirty="0">
                <a:effectLst>
                  <a:outerShdw blurRad="38100" dist="38100" dir="2700000" algn="tl">
                    <a:srgbClr val="000000">
                      <a:alpha val="43137"/>
                    </a:srgbClr>
                  </a:outerShdw>
                </a:effectLst>
              </a:rPr>
              <a:t/>
            </a:r>
            <a:br>
              <a:rPr lang="ru-RU" dirty="0">
                <a:effectLst>
                  <a:outerShdw blurRad="38100" dist="38100" dir="2700000" algn="tl">
                    <a:srgbClr val="000000">
                      <a:alpha val="43137"/>
                    </a:srgbClr>
                  </a:outerShdw>
                </a:effectLst>
              </a:rPr>
            </a:br>
            <a:r>
              <a:rPr lang="ru-RU" dirty="0" smtClean="0"/>
              <a:t>              </a:t>
            </a:r>
            <a:endParaRPr lang="ru-RU" dirty="0"/>
          </a:p>
        </p:txBody>
      </p:sp>
      <p:graphicFrame>
        <p:nvGraphicFramePr>
          <p:cNvPr id="5" name="Объект 4"/>
          <p:cNvGraphicFramePr>
            <a:graphicFrameLocks noGrp="1"/>
          </p:cNvGraphicFramePr>
          <p:nvPr>
            <p:ph sz="quarter" idx="13"/>
            <p:extLst>
              <p:ext uri="{D42A27DB-BD31-4B8C-83A1-F6EECF244321}">
                <p14:modId xmlns:p14="http://schemas.microsoft.com/office/powerpoint/2010/main" val="1570708671"/>
              </p:ext>
            </p:extLst>
          </p:nvPr>
        </p:nvGraphicFramePr>
        <p:xfrm>
          <a:off x="539552" y="980728"/>
          <a:ext cx="8136904" cy="5692360"/>
        </p:xfrm>
        <a:graphic>
          <a:graphicData uri="http://schemas.openxmlformats.org/drawingml/2006/table">
            <a:tbl>
              <a:tblPr firstRow="1" firstCol="1" bandRow="1"/>
              <a:tblGrid>
                <a:gridCol w="2520280"/>
                <a:gridCol w="5616624"/>
              </a:tblGrid>
              <a:tr h="549516">
                <a:tc>
                  <a:txBody>
                    <a:bodyPr/>
                    <a:lstStyle/>
                    <a:p>
                      <a:pPr indent="450215" algn="just">
                        <a:lnSpc>
                          <a:spcPct val="115000"/>
                        </a:lnSpc>
                        <a:spcAft>
                          <a:spcPts val="1000"/>
                        </a:spcAft>
                      </a:pPr>
                      <a:r>
                        <a:rPr lang="en-US" sz="1200" b="1" dirty="0" smtClean="0">
                          <a:effectLst/>
                          <a:latin typeface="Arial" panose="020B0604020202020204" pitchFamily="34" charset="0"/>
                          <a:ea typeface="Times New Roman"/>
                          <a:cs typeface="Arial" panose="020B0604020202020204" pitchFamily="34" charset="0"/>
                        </a:rPr>
                        <a:t>ПРЕСТУПЛЕНИЕ</a:t>
                      </a:r>
                      <a:endParaRPr lang="ru-RU" sz="1000" b="1" dirty="0">
                        <a:effectLst/>
                        <a:latin typeface="Arial" panose="020B0604020202020204" pitchFamily="34" charset="0"/>
                        <a:ea typeface="Calibri"/>
                        <a:cs typeface="Arial" panose="020B0604020202020204" pitchFamily="34" charset="0"/>
                      </a:endParaRPr>
                    </a:p>
                  </a:txBody>
                  <a:tcPr marL="61007" marR="61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943B"/>
                    </a:solidFill>
                  </a:tcPr>
                </a:tc>
                <a:tc>
                  <a:txBody>
                    <a:bodyPr/>
                    <a:lstStyle/>
                    <a:p>
                      <a:pPr indent="450215" algn="just">
                        <a:lnSpc>
                          <a:spcPct val="115000"/>
                        </a:lnSpc>
                        <a:spcAft>
                          <a:spcPts val="1000"/>
                        </a:spcAft>
                      </a:pPr>
                      <a:r>
                        <a:rPr lang="en-US" sz="1200" b="1" dirty="0">
                          <a:effectLst/>
                          <a:latin typeface="Arial" panose="020B0604020202020204" pitchFamily="34" charset="0"/>
                          <a:ea typeface="Times New Roman"/>
                          <a:cs typeface="Arial" panose="020B0604020202020204" pitchFamily="34" charset="0"/>
                        </a:rPr>
                        <a:t>НАКАЗАНИЕ</a:t>
                      </a:r>
                      <a:endParaRPr lang="ru-RU" sz="1000" b="1" dirty="0">
                        <a:effectLst/>
                        <a:latin typeface="Arial" panose="020B0604020202020204" pitchFamily="34" charset="0"/>
                        <a:ea typeface="Calibri"/>
                        <a:cs typeface="Arial" panose="020B0604020202020204" pitchFamily="34" charset="0"/>
                      </a:endParaRPr>
                    </a:p>
                  </a:txBody>
                  <a:tcPr marL="61007" marR="61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943B"/>
                    </a:solidFill>
                  </a:tcPr>
                </a:tc>
              </a:tr>
              <a:tr h="1317302">
                <a:tc>
                  <a:txBody>
                    <a:bodyPr/>
                    <a:lstStyle/>
                    <a:p>
                      <a:pPr indent="450215" algn="just">
                        <a:lnSpc>
                          <a:spcPct val="115000"/>
                        </a:lnSpc>
                        <a:spcAft>
                          <a:spcPts val="1000"/>
                        </a:spcAft>
                      </a:pPr>
                      <a:r>
                        <a:rPr lang="ru-RU" sz="1200" b="1" dirty="0">
                          <a:effectLst/>
                          <a:latin typeface="Arial" panose="020B0604020202020204" pitchFamily="34" charset="0"/>
                          <a:ea typeface="Times New Roman"/>
                          <a:cs typeface="Arial" panose="020B0604020202020204" pitchFamily="34" charset="0"/>
                        </a:rPr>
                        <a:t>Дача взятки должностному лицу лично или через посредника </a:t>
                      </a:r>
                      <a:endParaRPr lang="ru-RU" sz="1000" dirty="0">
                        <a:effectLst/>
                        <a:latin typeface="Arial" panose="020B0604020202020204" pitchFamily="34" charset="0"/>
                        <a:ea typeface="Calibri"/>
                        <a:cs typeface="Arial" panose="020B0604020202020204" pitchFamily="34" charset="0"/>
                      </a:endParaRPr>
                    </a:p>
                  </a:txBody>
                  <a:tcPr marL="61007" marR="61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indent="295275" algn="just">
                        <a:lnSpc>
                          <a:spcPct val="115000"/>
                        </a:lnSpc>
                        <a:spcAft>
                          <a:spcPts val="0"/>
                        </a:spcAft>
                      </a:pPr>
                      <a:r>
                        <a:rPr lang="ru-RU" sz="1000" dirty="0">
                          <a:effectLst/>
                          <a:latin typeface="Arial" panose="020B0604020202020204" pitchFamily="34" charset="0"/>
                          <a:ea typeface="Times New Roman"/>
                          <a:cs typeface="Arial" panose="020B0604020202020204" pitchFamily="34" charset="0"/>
                        </a:rPr>
                        <a:t>штраф в размере до пятисот тысяч рублей, или в размере заработной платы или иного дохода осужденного за период до одного года, или в размере от пятнадцатикратной до тридцатикратной суммы взятки;</a:t>
                      </a:r>
                      <a:endParaRPr lang="ru-RU" sz="1000" dirty="0">
                        <a:effectLst/>
                        <a:latin typeface="Arial" panose="020B0604020202020204" pitchFamily="34" charset="0"/>
                        <a:ea typeface="Calibri"/>
                        <a:cs typeface="Arial" panose="020B0604020202020204" pitchFamily="34" charset="0"/>
                      </a:endParaRPr>
                    </a:p>
                    <a:p>
                      <a:pPr indent="295275" algn="just">
                        <a:lnSpc>
                          <a:spcPct val="115000"/>
                        </a:lnSpc>
                        <a:spcAft>
                          <a:spcPts val="0"/>
                        </a:spcAft>
                      </a:pPr>
                      <a:r>
                        <a:rPr lang="ru-RU" sz="1000" dirty="0">
                          <a:effectLst/>
                          <a:latin typeface="Arial" panose="020B0604020202020204" pitchFamily="34" charset="0"/>
                          <a:ea typeface="Times New Roman"/>
                          <a:cs typeface="Arial" panose="020B0604020202020204" pitchFamily="34" charset="0"/>
                        </a:rPr>
                        <a:t>либо  исправительными работами на срок до двух лет с лишением права занимать определенные должности или заниматься определенной деятельностью на срок до трех лет, либо принудительные работы на срок до трех лет;</a:t>
                      </a:r>
                      <a:endParaRPr lang="ru-RU" sz="1000" dirty="0">
                        <a:effectLst/>
                        <a:latin typeface="Arial" panose="020B0604020202020204" pitchFamily="34" charset="0"/>
                        <a:ea typeface="Calibri"/>
                        <a:cs typeface="Arial" panose="020B0604020202020204" pitchFamily="34" charset="0"/>
                      </a:endParaRPr>
                    </a:p>
                    <a:p>
                      <a:pPr indent="295275" algn="just">
                        <a:lnSpc>
                          <a:spcPct val="115000"/>
                        </a:lnSpc>
                        <a:spcAft>
                          <a:spcPts val="0"/>
                        </a:spcAft>
                      </a:pPr>
                      <a:r>
                        <a:rPr lang="ru-RU" sz="1000" dirty="0">
                          <a:effectLst/>
                          <a:latin typeface="Arial" panose="020B0604020202020204" pitchFamily="34" charset="0"/>
                          <a:ea typeface="Times New Roman"/>
                          <a:cs typeface="Arial" panose="020B0604020202020204" pitchFamily="34" charset="0"/>
                        </a:rPr>
                        <a:t>либо лишение свободы на срок до двух лет со штрафом в размере от пятикратной до десятикратной суммы взятки.</a:t>
                      </a:r>
                      <a:endParaRPr lang="ru-RU" sz="10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1091349">
                <a:tc>
                  <a:txBody>
                    <a:bodyPr/>
                    <a:lstStyle/>
                    <a:p>
                      <a:pPr indent="450215" algn="just">
                        <a:lnSpc>
                          <a:spcPct val="115000"/>
                        </a:lnSpc>
                        <a:spcAft>
                          <a:spcPts val="1000"/>
                        </a:spcAft>
                      </a:pPr>
                      <a:r>
                        <a:rPr lang="ru-RU" sz="1200" b="1" dirty="0">
                          <a:effectLst/>
                          <a:latin typeface="Arial" panose="020B0604020202020204" pitchFamily="34" charset="0"/>
                          <a:ea typeface="Times New Roman"/>
                          <a:cs typeface="Arial" panose="020B0604020202020204" pitchFamily="34" charset="0"/>
                        </a:rPr>
                        <a:t>Дача взятки в значительном размере (свыше 25 тыс. руб.) должностному лицу лично или через посредника</a:t>
                      </a:r>
                      <a:endParaRPr lang="ru-RU" sz="1000" dirty="0">
                        <a:effectLst/>
                        <a:latin typeface="Arial" panose="020B0604020202020204" pitchFamily="34" charset="0"/>
                        <a:ea typeface="Calibri"/>
                        <a:cs typeface="Arial" panose="020B0604020202020204" pitchFamily="34" charset="0"/>
                      </a:endParaRPr>
                    </a:p>
                  </a:txBody>
                  <a:tcPr marL="61007" marR="61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indent="295910" algn="just">
                        <a:lnSpc>
                          <a:spcPct val="115000"/>
                        </a:lnSpc>
                        <a:spcAft>
                          <a:spcPts val="0"/>
                        </a:spcAft>
                      </a:pPr>
                      <a:r>
                        <a:rPr lang="ru-RU" sz="1000" dirty="0">
                          <a:effectLst/>
                          <a:latin typeface="Arial" panose="020B0604020202020204" pitchFamily="34" charset="0"/>
                          <a:ea typeface="Times New Roman"/>
                          <a:cs typeface="Arial" panose="020B0604020202020204" pitchFamily="34" charset="0"/>
                        </a:rPr>
                        <a:t>штраф в размере до одного миллиона рублей, или в размере заработной платы или иного дохода осужденного за период до двух лет, или в размере от десятикратной до сорокакратной суммы взятки;</a:t>
                      </a:r>
                      <a:endParaRPr lang="ru-RU" sz="1000" dirty="0">
                        <a:effectLst/>
                        <a:latin typeface="Arial" panose="020B0604020202020204" pitchFamily="34" charset="0"/>
                        <a:ea typeface="Calibri"/>
                        <a:cs typeface="Arial" panose="020B0604020202020204" pitchFamily="34" charset="0"/>
                      </a:endParaRPr>
                    </a:p>
                    <a:p>
                      <a:pPr indent="295910" algn="just">
                        <a:lnSpc>
                          <a:spcPct val="115000"/>
                        </a:lnSpc>
                        <a:spcAft>
                          <a:spcPts val="0"/>
                        </a:spcAft>
                      </a:pPr>
                      <a:r>
                        <a:rPr lang="ru-RU" sz="1000" dirty="0">
                          <a:effectLst/>
                          <a:latin typeface="Arial" panose="020B0604020202020204" pitchFamily="34" charset="0"/>
                          <a:ea typeface="Times New Roman"/>
                          <a:cs typeface="Arial" panose="020B0604020202020204" pitchFamily="34" charset="0"/>
                        </a:rPr>
                        <a:t>либо исправительные работы на срок от одного до двух лет с лишением права занимать определенные должности или заниматься определенной деятельностью на срок от одного года до трех лет либо лишение свободы на срок до трех лет со штрафом в размере от пятикратной до пятнадцатикратной суммы взятки.</a:t>
                      </a:r>
                      <a:endParaRPr lang="ru-RU" sz="10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1091349">
                <a:tc>
                  <a:txBody>
                    <a:bodyPr/>
                    <a:lstStyle/>
                    <a:p>
                      <a:pPr indent="450215" algn="just">
                        <a:lnSpc>
                          <a:spcPct val="115000"/>
                        </a:lnSpc>
                        <a:spcAft>
                          <a:spcPts val="1000"/>
                        </a:spcAft>
                      </a:pPr>
                      <a:r>
                        <a:rPr lang="ru-RU" sz="1200" b="1" dirty="0">
                          <a:effectLst/>
                          <a:latin typeface="Arial" panose="020B0604020202020204" pitchFamily="34" charset="0"/>
                          <a:ea typeface="Times New Roman"/>
                          <a:cs typeface="Arial" panose="020B0604020202020204" pitchFamily="34" charset="0"/>
                        </a:rPr>
                        <a:t>Дача взятки должностному лицу за совершение им заведомо незаконных действий (бездействие)</a:t>
                      </a:r>
                      <a:endParaRPr lang="ru-RU" sz="1000" dirty="0">
                        <a:effectLst/>
                        <a:latin typeface="Arial" panose="020B0604020202020204" pitchFamily="34" charset="0"/>
                        <a:ea typeface="Calibri"/>
                        <a:cs typeface="Arial" panose="020B0604020202020204" pitchFamily="34" charset="0"/>
                      </a:endParaRPr>
                    </a:p>
                  </a:txBody>
                  <a:tcPr marL="61007" marR="61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indent="295275" algn="just">
                        <a:lnSpc>
                          <a:spcPct val="115000"/>
                        </a:lnSpc>
                        <a:spcAft>
                          <a:spcPts val="0"/>
                        </a:spcAft>
                      </a:pPr>
                      <a:r>
                        <a:rPr lang="ru-RU" sz="1000" dirty="0">
                          <a:effectLst/>
                          <a:latin typeface="Arial" panose="020B0604020202020204" pitchFamily="34" charset="0"/>
                          <a:ea typeface="Times New Roman"/>
                          <a:cs typeface="Arial" panose="020B0604020202020204" pitchFamily="34" charset="0"/>
                        </a:rPr>
                        <a:t>штраф в размере от тридцатикратной до шестидесятикратной суммы взятки;</a:t>
                      </a:r>
                      <a:endParaRPr lang="ru-RU" sz="1000" dirty="0">
                        <a:effectLst/>
                        <a:latin typeface="Arial" panose="020B0604020202020204" pitchFamily="34" charset="0"/>
                        <a:ea typeface="Calibri"/>
                        <a:cs typeface="Arial" panose="020B0604020202020204" pitchFamily="34" charset="0"/>
                      </a:endParaRPr>
                    </a:p>
                    <a:p>
                      <a:pPr indent="295275" algn="just">
                        <a:lnSpc>
                          <a:spcPct val="115000"/>
                        </a:lnSpc>
                        <a:spcAft>
                          <a:spcPts val="0"/>
                        </a:spcAft>
                      </a:pPr>
                      <a:r>
                        <a:rPr lang="ru-RU" sz="1000" dirty="0">
                          <a:effectLst/>
                          <a:latin typeface="Arial" panose="020B0604020202020204" pitchFamily="34" charset="0"/>
                          <a:ea typeface="Times New Roman"/>
                          <a:cs typeface="Arial" panose="020B0604020202020204" pitchFamily="34" charset="0"/>
                        </a:rPr>
                        <a:t>либо лишение свободы на срок до восьми лет со штрафом в размере тридцатикратной суммы взятки.</a:t>
                      </a:r>
                      <a:r>
                        <a:rPr lang="ru-RU" sz="1000" b="1" dirty="0">
                          <a:effectLst/>
                          <a:latin typeface="Arial" panose="020B0604020202020204" pitchFamily="34" charset="0"/>
                          <a:ea typeface="Times New Roman"/>
                          <a:cs typeface="Arial" panose="020B0604020202020204" pitchFamily="34" charset="0"/>
                        </a:rPr>
                        <a:t> </a:t>
                      </a:r>
                      <a:endParaRPr lang="ru-RU" sz="10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1422595">
                <a:tc>
                  <a:txBody>
                    <a:bodyPr/>
                    <a:lstStyle/>
                    <a:p>
                      <a:pPr indent="450215" algn="just">
                        <a:lnSpc>
                          <a:spcPct val="115000"/>
                        </a:lnSpc>
                        <a:spcAft>
                          <a:spcPts val="1000"/>
                        </a:spcAft>
                      </a:pPr>
                      <a:r>
                        <a:rPr lang="ru-RU" sz="1200" b="1" dirty="0">
                          <a:effectLst/>
                          <a:latin typeface="Arial" panose="020B0604020202020204" pitchFamily="34" charset="0"/>
                          <a:ea typeface="Times New Roman"/>
                          <a:cs typeface="Arial" panose="020B0604020202020204" pitchFamily="34" charset="0"/>
                        </a:rPr>
                        <a:t>Совершение преступления группой</a:t>
                      </a:r>
                      <a:br>
                        <a:rPr lang="ru-RU" sz="1200" b="1" dirty="0">
                          <a:effectLst/>
                          <a:latin typeface="Arial" panose="020B0604020202020204" pitchFamily="34" charset="0"/>
                          <a:ea typeface="Times New Roman"/>
                          <a:cs typeface="Arial" panose="020B0604020202020204" pitchFamily="34" charset="0"/>
                        </a:rPr>
                      </a:br>
                      <a:r>
                        <a:rPr lang="ru-RU" sz="1200" b="1" dirty="0">
                          <a:effectLst/>
                          <a:latin typeface="Arial" panose="020B0604020202020204" pitchFamily="34" charset="0"/>
                          <a:ea typeface="Times New Roman"/>
                          <a:cs typeface="Arial" panose="020B0604020202020204" pitchFamily="34" charset="0"/>
                        </a:rPr>
                        <a:t>лиц по предварительному сговору или организованной группой, в крупном размере (свыше 150 тыс. руб.)</a:t>
                      </a:r>
                      <a:endParaRPr lang="ru-RU" sz="1000" dirty="0">
                        <a:effectLst/>
                        <a:latin typeface="Arial" panose="020B0604020202020204" pitchFamily="34" charset="0"/>
                        <a:ea typeface="Calibri"/>
                        <a:cs typeface="Arial" panose="020B0604020202020204" pitchFamily="34" charset="0"/>
                      </a:endParaRPr>
                    </a:p>
                  </a:txBody>
                  <a:tcPr marL="61007" marR="61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indent="295275" algn="just">
                        <a:lnSpc>
                          <a:spcPct val="115000"/>
                        </a:lnSpc>
                        <a:spcAft>
                          <a:spcPts val="0"/>
                        </a:spcAft>
                      </a:pPr>
                      <a:r>
                        <a:rPr lang="ru-RU" sz="1000" dirty="0">
                          <a:effectLst/>
                          <a:latin typeface="Arial" panose="020B0604020202020204" pitchFamily="34" charset="0"/>
                          <a:ea typeface="Times New Roman"/>
                          <a:cs typeface="Arial" panose="020B0604020202020204" pitchFamily="34" charset="0"/>
                        </a:rPr>
                        <a:t>штраф в размере от шестидесятикратной до восьмидесятикратной суммы взятки и лишение права занимать определенные должности или заниматься определенной деятельностью на срок до трех лет;</a:t>
                      </a:r>
                      <a:endParaRPr lang="ru-RU" sz="1000" dirty="0">
                        <a:effectLst/>
                        <a:latin typeface="Arial" panose="020B0604020202020204" pitchFamily="34" charset="0"/>
                        <a:ea typeface="Calibri"/>
                        <a:cs typeface="Arial" panose="020B0604020202020204" pitchFamily="34" charset="0"/>
                      </a:endParaRPr>
                    </a:p>
                    <a:p>
                      <a:pPr indent="295275" algn="just">
                        <a:lnSpc>
                          <a:spcPct val="115000"/>
                        </a:lnSpc>
                        <a:spcAft>
                          <a:spcPts val="0"/>
                        </a:spcAft>
                      </a:pPr>
                      <a:r>
                        <a:rPr lang="ru-RU" sz="1000" dirty="0">
                          <a:effectLst/>
                          <a:latin typeface="Arial" panose="020B0604020202020204" pitchFamily="34" charset="0"/>
                          <a:ea typeface="Times New Roman"/>
                          <a:cs typeface="Arial" panose="020B0604020202020204" pitchFamily="34" charset="0"/>
                        </a:rPr>
                        <a:t>либо  лишение свободы на срок от пяти до десяти лет со штрафом в размере шестидесятикратной суммы взятки.</a:t>
                      </a:r>
                      <a:endParaRPr lang="ru-RU" sz="10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40013495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115616" y="548680"/>
            <a:ext cx="7653536" cy="504056"/>
          </a:xfrm>
        </p:spPr>
        <p:txBody>
          <a:bodyPr>
            <a:normAutofit fontScale="90000"/>
          </a:bodyPr>
          <a:lstStyle/>
          <a:p>
            <a:r>
              <a:rPr lang="ru-RU" sz="1600" dirty="0" smtClean="0">
                <a:solidFill>
                  <a:srgbClr val="FF0000"/>
                </a:solidFill>
                <a:latin typeface="Arial" panose="020B0604020202020204" pitchFamily="34" charset="0"/>
                <a:cs typeface="Arial" panose="020B0604020202020204" pitchFamily="34" charset="0"/>
              </a:rPr>
              <a:t/>
            </a:r>
            <a:br>
              <a:rPr lang="ru-RU" sz="1600" dirty="0" smtClean="0">
                <a:solidFill>
                  <a:srgbClr val="FF0000"/>
                </a:solidFill>
                <a:latin typeface="Arial" panose="020B0604020202020204" pitchFamily="34" charset="0"/>
                <a:cs typeface="Arial" panose="020B0604020202020204" pitchFamily="34" charset="0"/>
              </a:rPr>
            </a:br>
            <a:r>
              <a:rPr lang="ru-RU" sz="1600" dirty="0" smtClean="0">
                <a:solidFill>
                  <a:srgbClr val="FF0000"/>
                </a:solidFill>
                <a:latin typeface="Arial" panose="020B0604020202020204" pitchFamily="34" charset="0"/>
                <a:cs typeface="Arial" panose="020B0604020202020204" pitchFamily="34" charset="0"/>
              </a:rPr>
              <a:t/>
            </a:r>
            <a:br>
              <a:rPr lang="ru-RU" sz="1600" dirty="0" smtClean="0">
                <a:solidFill>
                  <a:srgbClr val="FF0000"/>
                </a:solidFill>
                <a:latin typeface="Arial" panose="020B0604020202020204" pitchFamily="34" charset="0"/>
                <a:cs typeface="Arial" panose="020B0604020202020204" pitchFamily="34" charset="0"/>
              </a:rPr>
            </a:br>
            <a:r>
              <a:rPr lang="ru-RU" sz="1600" dirty="0" smtClean="0">
                <a:solidFill>
                  <a:srgbClr val="FF0000"/>
                </a:solidFill>
                <a:latin typeface="Arial" panose="020B0604020202020204" pitchFamily="34" charset="0"/>
                <a:cs typeface="Arial" panose="020B0604020202020204" pitchFamily="34" charset="0"/>
              </a:rPr>
              <a:t/>
            </a:r>
            <a:br>
              <a:rPr lang="ru-RU" sz="1600" dirty="0" smtClean="0">
                <a:solidFill>
                  <a:srgbClr val="FF0000"/>
                </a:solidFill>
                <a:latin typeface="Arial" panose="020B0604020202020204" pitchFamily="34" charset="0"/>
                <a:cs typeface="Arial" panose="020B0604020202020204" pitchFamily="34" charset="0"/>
              </a:rPr>
            </a:br>
            <a:r>
              <a:rPr lang="ru-RU" sz="16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ОТВЕТСТВЕННОСТЬ ЗА ПОСРЕДНИЧЕСТВО ВО ВЗЯТНИЧЕСТВЕ </a:t>
            </a:r>
            <a:br>
              <a:rPr lang="ru-RU" sz="16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16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(статья 291.1 Уголовного кодекса Российской Федерации)</a:t>
            </a:r>
            <a:r>
              <a:rPr lang="ru-RU" b="1" dirty="0" smtClean="0">
                <a:effectLst>
                  <a:outerShdw blurRad="38100" dist="38100" dir="2700000" algn="tl">
                    <a:srgbClr val="000000">
                      <a:alpha val="43137"/>
                    </a:srgbClr>
                  </a:outerShdw>
                </a:effectLst>
              </a:rPr>
              <a:t/>
            </a:r>
            <a:br>
              <a:rPr lang="ru-RU" b="1" dirty="0" smtClean="0">
                <a:effectLst>
                  <a:outerShdw blurRad="38100" dist="38100" dir="2700000" algn="tl">
                    <a:srgbClr val="000000">
                      <a:alpha val="43137"/>
                    </a:srgbClr>
                  </a:outerShdw>
                </a:effectLst>
              </a:rPr>
            </a:br>
            <a:endParaRPr lang="ru-RU" b="1" dirty="0">
              <a:effectLst>
                <a:outerShdw blurRad="38100" dist="38100" dir="2700000" algn="tl">
                  <a:srgbClr val="000000">
                    <a:alpha val="43137"/>
                  </a:srgbClr>
                </a:outerShdw>
              </a:effectLst>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584093527"/>
              </p:ext>
            </p:extLst>
          </p:nvPr>
        </p:nvGraphicFramePr>
        <p:xfrm>
          <a:off x="539552" y="1196752"/>
          <a:ext cx="8136903" cy="5114274"/>
        </p:xfrm>
        <a:graphic>
          <a:graphicData uri="http://schemas.openxmlformats.org/drawingml/2006/table">
            <a:tbl>
              <a:tblPr firstRow="1" firstCol="1" bandRow="1"/>
              <a:tblGrid>
                <a:gridCol w="2232247"/>
                <a:gridCol w="5904656"/>
              </a:tblGrid>
              <a:tr h="360040">
                <a:tc>
                  <a:txBody>
                    <a:bodyPr/>
                    <a:lstStyle/>
                    <a:p>
                      <a:pPr indent="450215" algn="just">
                        <a:lnSpc>
                          <a:spcPct val="115000"/>
                        </a:lnSpc>
                        <a:spcAft>
                          <a:spcPts val="0"/>
                        </a:spcAft>
                      </a:pPr>
                      <a:r>
                        <a:rPr lang="ru-RU" sz="1000" dirty="0">
                          <a:effectLst/>
                          <a:latin typeface="Arial" panose="020B0604020202020204" pitchFamily="34" charset="0"/>
                          <a:ea typeface="Times New Roman"/>
                          <a:cs typeface="Arial" panose="020B0604020202020204" pitchFamily="34" charset="0"/>
                        </a:rPr>
                        <a:t> </a:t>
                      </a:r>
                      <a:endParaRPr lang="ru-RU" sz="1000" dirty="0">
                        <a:effectLst/>
                        <a:latin typeface="Arial" panose="020B0604020202020204" pitchFamily="34" charset="0"/>
                        <a:ea typeface="Calibri"/>
                        <a:cs typeface="Arial" panose="020B0604020202020204" pitchFamily="34" charset="0"/>
                      </a:endParaRPr>
                    </a:p>
                    <a:p>
                      <a:pPr indent="450215" algn="just">
                        <a:lnSpc>
                          <a:spcPct val="115000"/>
                        </a:lnSpc>
                        <a:spcAft>
                          <a:spcPts val="0"/>
                        </a:spcAft>
                      </a:pPr>
                      <a:r>
                        <a:rPr lang="en-US" sz="1000" b="1" dirty="0" smtClean="0">
                          <a:effectLst/>
                          <a:latin typeface="Arial" panose="020B0604020202020204" pitchFamily="34" charset="0"/>
                          <a:ea typeface="Times New Roman"/>
                          <a:cs typeface="Arial" panose="020B0604020202020204" pitchFamily="34" charset="0"/>
                        </a:rPr>
                        <a:t>ПРЕСТУПЛЕНИЕ</a:t>
                      </a:r>
                      <a:endParaRPr lang="ru-RU" sz="1000" b="1" dirty="0">
                        <a:effectLst/>
                        <a:latin typeface="Arial" panose="020B0604020202020204" pitchFamily="34" charset="0"/>
                        <a:ea typeface="Calibri"/>
                        <a:cs typeface="Arial" panose="020B0604020202020204" pitchFamily="34" charset="0"/>
                      </a:endParaRPr>
                    </a:p>
                  </a:txBody>
                  <a:tcPr marL="37129" marR="37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A540"/>
                    </a:solidFill>
                  </a:tcPr>
                </a:tc>
                <a:tc>
                  <a:txBody>
                    <a:bodyPr/>
                    <a:lstStyle/>
                    <a:p>
                      <a:pPr indent="450215" algn="just">
                        <a:lnSpc>
                          <a:spcPct val="115000"/>
                        </a:lnSpc>
                        <a:spcAft>
                          <a:spcPts val="0"/>
                        </a:spcAft>
                      </a:pPr>
                      <a:r>
                        <a:rPr lang="en-US" sz="1000" dirty="0">
                          <a:effectLst/>
                          <a:latin typeface="Arial" panose="020B0604020202020204" pitchFamily="34" charset="0"/>
                          <a:ea typeface="Times New Roman"/>
                          <a:cs typeface="Arial" panose="020B0604020202020204" pitchFamily="34" charset="0"/>
                        </a:rPr>
                        <a:t> </a:t>
                      </a:r>
                      <a:endParaRPr lang="ru-RU" sz="1000" dirty="0">
                        <a:effectLst/>
                        <a:latin typeface="Arial" panose="020B0604020202020204" pitchFamily="34" charset="0"/>
                        <a:ea typeface="Calibri"/>
                        <a:cs typeface="Arial" panose="020B0604020202020204" pitchFamily="34" charset="0"/>
                      </a:endParaRPr>
                    </a:p>
                    <a:p>
                      <a:pPr indent="450215" algn="ctr">
                        <a:lnSpc>
                          <a:spcPct val="115000"/>
                        </a:lnSpc>
                        <a:spcAft>
                          <a:spcPts val="0"/>
                        </a:spcAft>
                      </a:pPr>
                      <a:r>
                        <a:rPr lang="en-US" sz="1000" dirty="0">
                          <a:effectLst/>
                          <a:latin typeface="Arial" panose="020B0604020202020204" pitchFamily="34" charset="0"/>
                          <a:ea typeface="Times New Roman"/>
                          <a:cs typeface="Arial" panose="020B0604020202020204" pitchFamily="34" charset="0"/>
                        </a:rPr>
                        <a:t>НАКАЗАНИЕ</a:t>
                      </a:r>
                      <a:endParaRPr lang="ru-RU" sz="1000" dirty="0">
                        <a:effectLst/>
                        <a:latin typeface="Arial" panose="020B0604020202020204" pitchFamily="34" charset="0"/>
                        <a:ea typeface="Calibri"/>
                        <a:cs typeface="Arial" panose="020B0604020202020204" pitchFamily="34" charset="0"/>
                      </a:endParaRPr>
                    </a:p>
                  </a:txBody>
                  <a:tcPr marL="37129" marR="37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A540"/>
                    </a:solidFill>
                  </a:tcPr>
                </a:tc>
              </a:tr>
              <a:tr h="1032554">
                <a:tc>
                  <a:txBody>
                    <a:bodyPr/>
                    <a:lstStyle/>
                    <a:p>
                      <a:pPr indent="450215" algn="just">
                        <a:lnSpc>
                          <a:spcPct val="115000"/>
                        </a:lnSpc>
                        <a:spcAft>
                          <a:spcPts val="0"/>
                        </a:spcAft>
                      </a:pPr>
                      <a:r>
                        <a:rPr lang="ru-RU" sz="1050" b="1" dirty="0">
                          <a:effectLst/>
                          <a:latin typeface="Arial" panose="020B0604020202020204" pitchFamily="34" charset="0"/>
                          <a:ea typeface="Times New Roman"/>
                          <a:cs typeface="Arial" panose="020B0604020202020204" pitchFamily="34" charset="0"/>
                        </a:rPr>
                        <a:t>Посредничество во взяточничестве в значительном размере (свыше </a:t>
                      </a:r>
                      <a:br>
                        <a:rPr lang="ru-RU" sz="1050" b="1" dirty="0">
                          <a:effectLst/>
                          <a:latin typeface="Arial" panose="020B0604020202020204" pitchFamily="34" charset="0"/>
                          <a:ea typeface="Times New Roman"/>
                          <a:cs typeface="Arial" panose="020B0604020202020204" pitchFamily="34" charset="0"/>
                        </a:rPr>
                      </a:br>
                      <a:r>
                        <a:rPr lang="ru-RU" sz="1050" b="1" dirty="0">
                          <a:effectLst/>
                          <a:latin typeface="Arial" panose="020B0604020202020204" pitchFamily="34" charset="0"/>
                          <a:ea typeface="Times New Roman"/>
                          <a:cs typeface="Arial" panose="020B0604020202020204" pitchFamily="34" charset="0"/>
                        </a:rPr>
                        <a:t>25 тыс. руб.)</a:t>
                      </a:r>
                      <a:endParaRPr lang="ru-RU" sz="1050" dirty="0">
                        <a:effectLst/>
                        <a:latin typeface="Arial" panose="020B0604020202020204" pitchFamily="34" charset="0"/>
                        <a:ea typeface="Calibri"/>
                        <a:cs typeface="Arial" panose="020B0604020202020204" pitchFamily="34" charset="0"/>
                      </a:endParaRPr>
                    </a:p>
                  </a:txBody>
                  <a:tcPr marL="37129" marR="37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indent="295910" algn="just">
                        <a:lnSpc>
                          <a:spcPct val="115000"/>
                        </a:lnSpc>
                        <a:spcAft>
                          <a:spcPts val="1000"/>
                        </a:spcAft>
                      </a:pPr>
                      <a:r>
                        <a:rPr lang="ru-RU" sz="1000" dirty="0">
                          <a:effectLst/>
                          <a:latin typeface="Arial" panose="020B0604020202020204" pitchFamily="34" charset="0"/>
                          <a:ea typeface="Times New Roman"/>
                          <a:cs typeface="Arial" panose="020B0604020202020204" pitchFamily="34" charset="0"/>
                        </a:rPr>
                        <a:t>штраф в размере от двадцатикратной до сорокакратной суммы взятки и лишение права занимать определенные должности или заниматься определенной деятельностью на срок до трех лет;</a:t>
                      </a:r>
                      <a:endParaRPr lang="ru-RU" sz="1000" dirty="0">
                        <a:effectLst/>
                        <a:latin typeface="Arial" panose="020B0604020202020204" pitchFamily="34" charset="0"/>
                        <a:ea typeface="Calibri"/>
                        <a:cs typeface="Arial" panose="020B0604020202020204" pitchFamily="34" charset="0"/>
                      </a:endParaRPr>
                    </a:p>
                    <a:p>
                      <a:pPr indent="295910" algn="just">
                        <a:lnSpc>
                          <a:spcPct val="115000"/>
                        </a:lnSpc>
                        <a:spcAft>
                          <a:spcPts val="1000"/>
                        </a:spcAft>
                      </a:pPr>
                      <a:r>
                        <a:rPr lang="ru-RU" sz="1000" dirty="0">
                          <a:effectLst/>
                          <a:latin typeface="Arial" panose="020B0604020202020204" pitchFamily="34" charset="0"/>
                          <a:ea typeface="Times New Roman"/>
                          <a:cs typeface="Arial" panose="020B0604020202020204" pitchFamily="34" charset="0"/>
                        </a:rPr>
                        <a:t>либо лишение свободы на срок до пяти лет со штрафом в размере двадцатикратной суммы взятки.</a:t>
                      </a:r>
                      <a:r>
                        <a:rPr lang="ru-RU" sz="1000" b="1" dirty="0">
                          <a:effectLst/>
                          <a:latin typeface="Arial" panose="020B0604020202020204" pitchFamily="34" charset="0"/>
                          <a:ea typeface="Times New Roman"/>
                          <a:cs typeface="Arial" panose="020B0604020202020204" pitchFamily="34" charset="0"/>
                        </a:rPr>
                        <a:t> </a:t>
                      </a:r>
                      <a:endParaRPr lang="ru-RU" sz="10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152128">
                <a:tc>
                  <a:txBody>
                    <a:bodyPr/>
                    <a:lstStyle/>
                    <a:p>
                      <a:pPr indent="450215" algn="just">
                        <a:lnSpc>
                          <a:spcPct val="115000"/>
                        </a:lnSpc>
                        <a:spcAft>
                          <a:spcPts val="0"/>
                        </a:spcAft>
                      </a:pPr>
                      <a:r>
                        <a:rPr lang="ru-RU" sz="1050" b="1" dirty="0">
                          <a:effectLst/>
                          <a:latin typeface="Arial" panose="020B0604020202020204" pitchFamily="34" charset="0"/>
                          <a:ea typeface="Times New Roman"/>
                          <a:cs typeface="Arial" panose="020B0604020202020204" pitchFamily="34" charset="0"/>
                        </a:rPr>
                        <a:t>Посредничество во взяточничестве за совершение заведомо незаконных действий (бездействие) </a:t>
                      </a:r>
                      <a:endParaRPr lang="ru-RU" sz="1050" dirty="0">
                        <a:effectLst/>
                        <a:latin typeface="Arial" panose="020B0604020202020204" pitchFamily="34" charset="0"/>
                        <a:ea typeface="Calibri"/>
                        <a:cs typeface="Arial" panose="020B0604020202020204" pitchFamily="34" charset="0"/>
                      </a:endParaRPr>
                    </a:p>
                  </a:txBody>
                  <a:tcPr marL="37129" marR="37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indent="295275" algn="just">
                        <a:lnSpc>
                          <a:spcPct val="115000"/>
                        </a:lnSpc>
                        <a:spcAft>
                          <a:spcPts val="0"/>
                        </a:spcAft>
                      </a:pPr>
                      <a:r>
                        <a:rPr lang="ru-RU" sz="1000" dirty="0">
                          <a:effectLst/>
                          <a:latin typeface="Arial" panose="020B0604020202020204" pitchFamily="34" charset="0"/>
                          <a:ea typeface="Times New Roman"/>
                          <a:cs typeface="Arial" panose="020B0604020202020204" pitchFamily="34" charset="0"/>
                        </a:rPr>
                        <a:t>штраф в размере от тридцатикратной до шестидесятикратной суммы взятки и лишение права занимать определенные должности или заниматься определенной деятельностью на срок до трех лет;</a:t>
                      </a:r>
                      <a:endParaRPr lang="ru-RU" sz="1000" dirty="0">
                        <a:effectLst/>
                        <a:latin typeface="Arial" panose="020B0604020202020204" pitchFamily="34" charset="0"/>
                        <a:ea typeface="Calibri"/>
                        <a:cs typeface="Arial" panose="020B0604020202020204" pitchFamily="34" charset="0"/>
                      </a:endParaRPr>
                    </a:p>
                    <a:p>
                      <a:pPr indent="295275" algn="just">
                        <a:lnSpc>
                          <a:spcPct val="115000"/>
                        </a:lnSpc>
                        <a:spcAft>
                          <a:spcPts val="0"/>
                        </a:spcAft>
                      </a:pPr>
                      <a:r>
                        <a:rPr lang="ru-RU" sz="1000" dirty="0">
                          <a:effectLst/>
                          <a:latin typeface="Arial" panose="020B0604020202020204" pitchFamily="34" charset="0"/>
                          <a:ea typeface="Times New Roman"/>
                          <a:cs typeface="Arial" panose="020B0604020202020204" pitchFamily="34" charset="0"/>
                        </a:rPr>
                        <a:t>либо лишение свободы на срок от трех до семи лет со штрафом в размере тридцатикратной суммы взятки.</a:t>
                      </a:r>
                      <a:endParaRPr lang="ru-RU" sz="10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273408">
                <a:tc>
                  <a:txBody>
                    <a:bodyPr/>
                    <a:lstStyle/>
                    <a:p>
                      <a:pPr indent="450215" algn="just">
                        <a:lnSpc>
                          <a:spcPct val="115000"/>
                        </a:lnSpc>
                        <a:spcAft>
                          <a:spcPts val="0"/>
                        </a:spcAft>
                      </a:pPr>
                      <a:r>
                        <a:rPr lang="ru-RU" sz="1050" b="1" dirty="0">
                          <a:effectLst/>
                          <a:latin typeface="Arial" panose="020B0604020202020204" pitchFamily="34" charset="0"/>
                          <a:ea typeface="Times New Roman"/>
                          <a:cs typeface="Arial" panose="020B0604020202020204" pitchFamily="34" charset="0"/>
                        </a:rPr>
                        <a:t>Совершение преступления группой лиц по предварительному сговору или организованной группой, </a:t>
                      </a:r>
                      <a:br>
                        <a:rPr lang="ru-RU" sz="1050" b="1" dirty="0">
                          <a:effectLst/>
                          <a:latin typeface="Arial" panose="020B0604020202020204" pitchFamily="34" charset="0"/>
                          <a:ea typeface="Times New Roman"/>
                          <a:cs typeface="Arial" panose="020B0604020202020204" pitchFamily="34" charset="0"/>
                        </a:rPr>
                      </a:br>
                      <a:r>
                        <a:rPr lang="ru-RU" sz="1050" b="1" dirty="0">
                          <a:effectLst/>
                          <a:latin typeface="Arial" panose="020B0604020202020204" pitchFamily="34" charset="0"/>
                          <a:ea typeface="Times New Roman"/>
                          <a:cs typeface="Arial" panose="020B0604020202020204" pitchFamily="34" charset="0"/>
                        </a:rPr>
                        <a:t>в крупном размере (свыше </a:t>
                      </a:r>
                      <a:br>
                        <a:rPr lang="ru-RU" sz="1050" b="1" dirty="0">
                          <a:effectLst/>
                          <a:latin typeface="Arial" panose="020B0604020202020204" pitchFamily="34" charset="0"/>
                          <a:ea typeface="Times New Roman"/>
                          <a:cs typeface="Arial" panose="020B0604020202020204" pitchFamily="34" charset="0"/>
                        </a:rPr>
                      </a:br>
                      <a:r>
                        <a:rPr lang="ru-RU" sz="1050" b="1" dirty="0">
                          <a:effectLst/>
                          <a:latin typeface="Arial" panose="020B0604020202020204" pitchFamily="34" charset="0"/>
                          <a:ea typeface="Times New Roman"/>
                          <a:cs typeface="Arial" panose="020B0604020202020204" pitchFamily="34" charset="0"/>
                        </a:rPr>
                        <a:t>150 тыс. руб.) </a:t>
                      </a:r>
                      <a:endParaRPr lang="ru-RU" sz="1050" dirty="0">
                        <a:effectLst/>
                        <a:latin typeface="Arial" panose="020B0604020202020204" pitchFamily="34" charset="0"/>
                        <a:ea typeface="Calibri"/>
                        <a:cs typeface="Arial" panose="020B0604020202020204" pitchFamily="34" charset="0"/>
                      </a:endParaRPr>
                    </a:p>
                  </a:txBody>
                  <a:tcPr marL="37129" marR="37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indent="295275" algn="just">
                        <a:lnSpc>
                          <a:spcPct val="115000"/>
                        </a:lnSpc>
                        <a:spcAft>
                          <a:spcPts val="0"/>
                        </a:spcAft>
                      </a:pPr>
                      <a:r>
                        <a:rPr lang="ru-RU" sz="1000" dirty="0">
                          <a:effectLst/>
                          <a:latin typeface="Arial" panose="020B0604020202020204" pitchFamily="34" charset="0"/>
                          <a:ea typeface="Times New Roman"/>
                          <a:cs typeface="Arial" panose="020B0604020202020204" pitchFamily="34" charset="0"/>
                        </a:rPr>
                        <a:t>штраф в размере от шестидесятикратной до восьмидесятикратной суммы взятки и лишение права занимать определенные должности или заниматься определенной деятельностью на срок  до трех лет;</a:t>
                      </a:r>
                      <a:endParaRPr lang="ru-RU" sz="1000" dirty="0">
                        <a:effectLst/>
                        <a:latin typeface="Arial" panose="020B0604020202020204" pitchFamily="34" charset="0"/>
                        <a:ea typeface="Calibri"/>
                        <a:cs typeface="Arial" panose="020B0604020202020204" pitchFamily="34" charset="0"/>
                      </a:endParaRPr>
                    </a:p>
                    <a:p>
                      <a:pPr indent="295275" algn="just">
                        <a:lnSpc>
                          <a:spcPct val="115000"/>
                        </a:lnSpc>
                        <a:spcAft>
                          <a:spcPts val="0"/>
                        </a:spcAft>
                      </a:pPr>
                      <a:r>
                        <a:rPr lang="ru-RU" sz="1000" dirty="0">
                          <a:effectLst/>
                          <a:latin typeface="Arial" panose="020B0604020202020204" pitchFamily="34" charset="0"/>
                          <a:ea typeface="Times New Roman"/>
                          <a:cs typeface="Arial" panose="020B0604020202020204" pitchFamily="34" charset="0"/>
                        </a:rPr>
                        <a:t>либо лишение свободы на срок от семи до двенадцати лет со штрафом в размере шестидесятикратной суммы взятки. </a:t>
                      </a:r>
                      <a:endParaRPr lang="ru-RU" sz="10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296144">
                <a:tc>
                  <a:txBody>
                    <a:bodyPr/>
                    <a:lstStyle/>
                    <a:p>
                      <a:pPr indent="450215" algn="just">
                        <a:lnSpc>
                          <a:spcPct val="115000"/>
                        </a:lnSpc>
                        <a:spcAft>
                          <a:spcPts val="0"/>
                        </a:spcAft>
                      </a:pPr>
                      <a:r>
                        <a:rPr lang="ru-RU" sz="1050" b="1" dirty="0">
                          <a:effectLst/>
                          <a:latin typeface="Arial" panose="020B0604020202020204" pitchFamily="34" charset="0"/>
                          <a:ea typeface="Times New Roman"/>
                          <a:cs typeface="Arial" panose="020B0604020202020204" pitchFamily="34" charset="0"/>
                        </a:rPr>
                        <a:t>Обещание или предложение посредничества во взяточничестве</a:t>
                      </a:r>
                      <a:endParaRPr lang="ru-RU" sz="1050" dirty="0">
                        <a:effectLst/>
                        <a:latin typeface="Arial" panose="020B0604020202020204" pitchFamily="34" charset="0"/>
                        <a:ea typeface="Calibri"/>
                        <a:cs typeface="Arial" panose="020B0604020202020204" pitchFamily="34" charset="0"/>
                      </a:endParaRPr>
                    </a:p>
                  </a:txBody>
                  <a:tcPr marL="37129" marR="37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indent="295275" algn="just">
                        <a:lnSpc>
                          <a:spcPct val="115000"/>
                        </a:lnSpc>
                        <a:spcAft>
                          <a:spcPts val="0"/>
                        </a:spcAft>
                      </a:pPr>
                      <a:r>
                        <a:rPr lang="ru-RU" sz="1000" dirty="0">
                          <a:effectLst/>
                          <a:latin typeface="Arial" panose="020B0604020202020204" pitchFamily="34" charset="0"/>
                          <a:ea typeface="Times New Roman"/>
                          <a:cs typeface="Arial" panose="020B0604020202020204" pitchFamily="34" charset="0"/>
                        </a:rPr>
                        <a:t> штраф в размере от семидесятикратной до девяностократной суммы взятки и лишение права занимать определенные должности или заниматься определенной деятельностью на срок  до трех лет;</a:t>
                      </a:r>
                      <a:endParaRPr lang="ru-RU" sz="1000" dirty="0">
                        <a:effectLst/>
                        <a:latin typeface="Arial" panose="020B0604020202020204" pitchFamily="34" charset="0"/>
                        <a:ea typeface="Calibri"/>
                        <a:cs typeface="Arial" panose="020B0604020202020204" pitchFamily="34" charset="0"/>
                      </a:endParaRPr>
                    </a:p>
                    <a:p>
                      <a:pPr indent="295275" algn="just">
                        <a:lnSpc>
                          <a:spcPct val="115000"/>
                        </a:lnSpc>
                        <a:spcAft>
                          <a:spcPts val="0"/>
                        </a:spcAft>
                      </a:pPr>
                      <a:r>
                        <a:rPr lang="ru-RU" sz="1000" dirty="0">
                          <a:effectLst/>
                          <a:latin typeface="Arial" panose="020B0604020202020204" pitchFamily="34" charset="0"/>
                          <a:ea typeface="Times New Roman"/>
                          <a:cs typeface="Arial" panose="020B0604020202020204" pitchFamily="34" charset="0"/>
                        </a:rPr>
                        <a:t>либо лишение свободы на срок от семи до двенадцати лет со штрафом в размере семидесятикратной суммы взятки. </a:t>
                      </a:r>
                      <a:endParaRPr lang="ru-RU" sz="10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Tree>
    <p:extLst>
      <p:ext uri="{BB962C8B-B14F-4D97-AF65-F5344CB8AC3E}">
        <p14:creationId xmlns:p14="http://schemas.microsoft.com/office/powerpoint/2010/main" val="14831550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43608" y="764704"/>
            <a:ext cx="7653536" cy="432048"/>
          </a:xfrm>
        </p:spPr>
        <p:txBody>
          <a:bodyPr>
            <a:noAutofit/>
          </a:bodyPr>
          <a:lstStyle/>
          <a:p>
            <a:r>
              <a:rPr lang="ru-RU"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Примечание</a:t>
            </a:r>
            <a:endParaRPr lang="ru-RU"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Объект 1"/>
          <p:cNvSpPr>
            <a:spLocks noGrp="1"/>
          </p:cNvSpPr>
          <p:nvPr>
            <p:ph sz="quarter" idx="13"/>
          </p:nvPr>
        </p:nvSpPr>
        <p:spPr>
          <a:xfrm>
            <a:off x="467544" y="1268760"/>
            <a:ext cx="8208911" cy="5256585"/>
          </a:xfrm>
        </p:spPr>
        <p:style>
          <a:lnRef idx="1">
            <a:schemeClr val="accent5"/>
          </a:lnRef>
          <a:fillRef idx="2">
            <a:schemeClr val="accent5"/>
          </a:fillRef>
          <a:effectRef idx="1">
            <a:schemeClr val="accent5"/>
          </a:effectRef>
          <a:fontRef idx="minor">
            <a:schemeClr val="dk1"/>
          </a:fontRef>
        </p:style>
        <p:txBody>
          <a:bodyPr>
            <a:normAutofit lnSpcReduction="10000"/>
          </a:bodyPr>
          <a:lstStyle/>
          <a:p>
            <a:pPr marL="0" indent="0" algn="just">
              <a:buNone/>
            </a:pPr>
            <a:r>
              <a:rPr lang="ru-RU" dirty="0" smtClean="0"/>
              <a:t>	</a:t>
            </a:r>
            <a:r>
              <a:rPr lang="ru-RU" b="1" dirty="0" smtClean="0">
                <a:solidFill>
                  <a:srgbClr val="FF0000"/>
                </a:solidFill>
              </a:rPr>
              <a:t>1.</a:t>
            </a:r>
            <a:r>
              <a:rPr lang="ru-RU" dirty="0" smtClean="0"/>
              <a:t> </a:t>
            </a:r>
            <a:r>
              <a:rPr lang="ru-RU" dirty="0" smtClean="0">
                <a:solidFill>
                  <a:srgbClr val="002060"/>
                </a:solidFill>
                <a:effectLst>
                  <a:outerShdw blurRad="38100" dist="38100" dir="2700000" algn="tl">
                    <a:srgbClr val="000000">
                      <a:alpha val="43137"/>
                    </a:srgbClr>
                  </a:outerShdw>
                </a:effectLst>
              </a:rPr>
              <a:t>Заведомо </a:t>
            </a:r>
            <a:r>
              <a:rPr lang="ru-RU" dirty="0">
                <a:solidFill>
                  <a:srgbClr val="002060"/>
                </a:solidFill>
                <a:effectLst>
                  <a:outerShdw blurRad="38100" dist="38100" dir="2700000" algn="tl">
                    <a:srgbClr val="000000">
                      <a:alpha val="43137"/>
                    </a:srgbClr>
                  </a:outerShdw>
                </a:effectLst>
              </a:rPr>
              <a:t>ложный донос о вымогательстве взятки рассматривается Уголовным кодексом Российской Федерации как преступление и наказывается лишением свободы на срок до шести лет (статья 306 УК РФ</a:t>
            </a:r>
            <a:r>
              <a:rPr lang="ru-RU" dirty="0" smtClean="0">
                <a:solidFill>
                  <a:srgbClr val="002060"/>
                </a:solidFill>
                <a:effectLst>
                  <a:outerShdw blurRad="38100" dist="38100" dir="2700000" algn="tl">
                    <a:srgbClr val="000000">
                      <a:alpha val="43137"/>
                    </a:srgbClr>
                  </a:outerShdw>
                </a:effectLst>
              </a:rPr>
              <a:t>).</a:t>
            </a:r>
          </a:p>
          <a:p>
            <a:pPr marL="0" indent="0" algn="just">
              <a:buNone/>
            </a:pPr>
            <a:r>
              <a:rPr lang="ru-RU" dirty="0" smtClean="0">
                <a:solidFill>
                  <a:srgbClr val="002060"/>
                </a:solidFill>
                <a:effectLst>
                  <a:outerShdw blurRad="38100" dist="38100" dir="2700000" algn="tl">
                    <a:srgbClr val="000000">
                      <a:alpha val="43137"/>
                    </a:srgbClr>
                  </a:outerShdw>
                </a:effectLst>
              </a:rPr>
              <a:t>	</a:t>
            </a:r>
            <a:r>
              <a:rPr lang="ru-RU" dirty="0" smtClean="0">
                <a:solidFill>
                  <a:srgbClr val="FF0000"/>
                </a:solidFill>
                <a:effectLst>
                  <a:outerShdw blurRad="38100" dist="38100" dir="2700000" algn="tl">
                    <a:srgbClr val="000000">
                      <a:alpha val="43137"/>
                    </a:srgbClr>
                  </a:outerShdw>
                </a:effectLst>
              </a:rPr>
              <a:t>2.</a:t>
            </a:r>
            <a:r>
              <a:rPr lang="ru-RU" dirty="0" smtClean="0">
                <a:solidFill>
                  <a:srgbClr val="002060"/>
                </a:solidFill>
                <a:effectLst>
                  <a:outerShdw blurRad="38100" dist="38100" dir="2700000" algn="tl">
                    <a:srgbClr val="000000">
                      <a:alpha val="43137"/>
                    </a:srgbClr>
                  </a:outerShdw>
                </a:effectLst>
              </a:rPr>
              <a:t> Гражданин</a:t>
            </a:r>
            <a:r>
              <a:rPr lang="ru-RU" dirty="0">
                <a:solidFill>
                  <a:srgbClr val="002060"/>
                </a:solidFill>
                <a:effectLst>
                  <a:outerShdw blurRad="38100" dist="38100" dir="2700000" algn="tl">
                    <a:srgbClr val="000000">
                      <a:alpha val="43137"/>
                    </a:srgbClr>
                  </a:outerShdw>
                </a:effectLst>
              </a:rPr>
              <a:t>, давший </a:t>
            </a:r>
            <a:r>
              <a:rPr lang="ru-RU" dirty="0" smtClean="0">
                <a:solidFill>
                  <a:srgbClr val="002060"/>
                </a:solidFill>
                <a:effectLst>
                  <a:outerShdw blurRad="38100" dist="38100" dir="2700000" algn="tl">
                    <a:srgbClr val="000000">
                      <a:alpha val="43137"/>
                    </a:srgbClr>
                  </a:outerShdw>
                </a:effectLst>
              </a:rPr>
              <a:t>взятку, </a:t>
            </a:r>
            <a:r>
              <a:rPr lang="ru-RU" dirty="0">
                <a:solidFill>
                  <a:srgbClr val="002060"/>
                </a:solidFill>
                <a:effectLst>
                  <a:outerShdw blurRad="38100" dist="38100" dir="2700000" algn="tl">
                    <a:srgbClr val="000000">
                      <a:alpha val="43137"/>
                    </a:srgbClr>
                  </a:outerShdw>
                </a:effectLst>
              </a:rPr>
              <a:t>может быть освобожден от ответственности, если: </a:t>
            </a:r>
          </a:p>
          <a:p>
            <a:pPr marL="0" indent="0" algn="just">
              <a:buNone/>
            </a:pPr>
            <a:r>
              <a:rPr lang="ru-RU" dirty="0" smtClean="0">
                <a:solidFill>
                  <a:srgbClr val="002060"/>
                </a:solidFill>
                <a:effectLst>
                  <a:outerShdw blurRad="38100" dist="38100" dir="2700000" algn="tl">
                    <a:srgbClr val="000000">
                      <a:alpha val="43137"/>
                    </a:srgbClr>
                  </a:outerShdw>
                </a:effectLst>
              </a:rPr>
              <a:t>	•установлен </a:t>
            </a:r>
            <a:r>
              <a:rPr lang="ru-RU" dirty="0">
                <a:solidFill>
                  <a:srgbClr val="002060"/>
                </a:solidFill>
                <a:effectLst>
                  <a:outerShdw blurRad="38100" dist="38100" dir="2700000" algn="tl">
                    <a:srgbClr val="000000">
                      <a:alpha val="43137"/>
                    </a:srgbClr>
                  </a:outerShdw>
                </a:effectLst>
              </a:rPr>
              <a:t>факт вымогательства; </a:t>
            </a:r>
          </a:p>
          <a:p>
            <a:pPr marL="0" indent="0" algn="just">
              <a:buNone/>
            </a:pPr>
            <a:r>
              <a:rPr lang="ru-RU" dirty="0" smtClean="0">
                <a:solidFill>
                  <a:srgbClr val="002060"/>
                </a:solidFill>
                <a:effectLst>
                  <a:outerShdw blurRad="38100" dist="38100" dir="2700000" algn="tl">
                    <a:srgbClr val="000000">
                      <a:alpha val="43137"/>
                    </a:srgbClr>
                  </a:outerShdw>
                </a:effectLst>
              </a:rPr>
              <a:t>	•гражданин </a:t>
            </a:r>
            <a:r>
              <a:rPr lang="ru-RU" dirty="0">
                <a:solidFill>
                  <a:srgbClr val="002060"/>
                </a:solidFill>
                <a:effectLst>
                  <a:outerShdw blurRad="38100" dist="38100" dir="2700000" algn="tl">
                    <a:srgbClr val="000000">
                      <a:alpha val="43137"/>
                    </a:srgbClr>
                  </a:outerShdw>
                </a:effectLst>
              </a:rPr>
              <a:t>добровольно сообщил в правоохранительные органы о содеянном;</a:t>
            </a:r>
          </a:p>
          <a:p>
            <a:pPr marL="0" indent="0" algn="just">
              <a:buNone/>
            </a:pPr>
            <a:r>
              <a:rPr lang="ru-RU" dirty="0" smtClean="0">
                <a:solidFill>
                  <a:srgbClr val="002060"/>
                </a:solidFill>
                <a:effectLst>
                  <a:outerShdw blurRad="38100" dist="38100" dir="2700000" algn="tl">
                    <a:srgbClr val="000000">
                      <a:alpha val="43137"/>
                    </a:srgbClr>
                  </a:outerShdw>
                </a:effectLst>
              </a:rPr>
              <a:t>	•гражданин </a:t>
            </a:r>
            <a:r>
              <a:rPr lang="ru-RU" dirty="0">
                <a:solidFill>
                  <a:srgbClr val="002060"/>
                </a:solidFill>
                <a:effectLst>
                  <a:outerShdw blurRad="38100" dist="38100" dir="2700000" algn="tl">
                    <a:srgbClr val="000000">
                      <a:alpha val="43137"/>
                    </a:srgbClr>
                  </a:outerShdw>
                </a:effectLst>
              </a:rPr>
              <a:t>активно способствовал раскрытию и (или) расследованию преступления.</a:t>
            </a:r>
          </a:p>
          <a:p>
            <a:pPr marL="0" indent="0" algn="just">
              <a:buNone/>
            </a:pPr>
            <a:r>
              <a:rPr lang="ru-RU" dirty="0" smtClean="0">
                <a:solidFill>
                  <a:srgbClr val="002060"/>
                </a:solidFill>
                <a:effectLst>
                  <a:outerShdw blurRad="38100" dist="38100" dir="2700000" algn="tl">
                    <a:srgbClr val="000000">
                      <a:alpha val="43137"/>
                    </a:srgbClr>
                  </a:outerShdw>
                </a:effectLst>
              </a:rPr>
              <a:t>	Не </a:t>
            </a:r>
            <a:r>
              <a:rPr lang="ru-RU" dirty="0">
                <a:solidFill>
                  <a:srgbClr val="002060"/>
                </a:solidFill>
                <a:effectLst>
                  <a:outerShdw blurRad="38100" dist="38100" dir="2700000" algn="tl">
                    <a:srgbClr val="000000">
                      <a:alpha val="43137"/>
                    </a:srgbClr>
                  </a:outerShdw>
                </a:effectLst>
              </a:rPr>
              <a:t>может быть признано добровольным заявление о даче взятки, если правоохранительным органам стало известно об этом из других источников.</a:t>
            </a:r>
          </a:p>
          <a:p>
            <a:pPr marL="457200" indent="-457200">
              <a:buAutoNum type="arabicPeriod"/>
            </a:pPr>
            <a:endParaRPr lang="ru-RU"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83354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395536" y="836712"/>
            <a:ext cx="8352928" cy="5544616"/>
          </a:xfrm>
        </p:spPr>
        <p:style>
          <a:lnRef idx="1">
            <a:schemeClr val="accent5"/>
          </a:lnRef>
          <a:fillRef idx="2">
            <a:schemeClr val="accent5"/>
          </a:fillRef>
          <a:effectRef idx="1">
            <a:schemeClr val="accent5"/>
          </a:effectRef>
          <a:fontRef idx="minor">
            <a:schemeClr val="dk1"/>
          </a:fontRef>
        </p:style>
        <p:txBody>
          <a:bodyPr/>
          <a:lstStyle/>
          <a:p>
            <a:pPr marL="0" indent="0" algn="just">
              <a:buNone/>
            </a:pPr>
            <a:r>
              <a:rPr lang="ru-RU" dirty="0" smtClean="0"/>
              <a:t>	</a:t>
            </a:r>
          </a:p>
          <a:p>
            <a:pPr marL="0" indent="0" algn="just">
              <a:buNone/>
            </a:pPr>
            <a:r>
              <a:rPr lang="ru-RU" b="1" dirty="0">
                <a:solidFill>
                  <a:srgbClr val="FF0000"/>
                </a:solidFill>
              </a:rPr>
              <a:t>	</a:t>
            </a:r>
            <a:r>
              <a:rPr lang="ru-RU" b="1" dirty="0" smtClean="0">
                <a:solidFill>
                  <a:srgbClr val="FF0000"/>
                </a:solidFill>
              </a:rPr>
              <a:t>3</a:t>
            </a:r>
            <a:r>
              <a:rPr lang="ru-RU" b="1" dirty="0">
                <a:solidFill>
                  <a:srgbClr val="FF0000"/>
                </a:solidFill>
              </a:rPr>
              <a:t>.</a:t>
            </a:r>
            <a:r>
              <a:rPr lang="ru-RU" dirty="0"/>
              <a:t> </a:t>
            </a:r>
            <a:r>
              <a:rPr lang="ru-RU" dirty="0">
                <a:solidFill>
                  <a:srgbClr val="FF3F3F"/>
                </a:solidFill>
                <a:effectLst>
                  <a:outerShdw blurRad="38100" dist="38100" dir="2700000" algn="tl">
                    <a:srgbClr val="000000">
                      <a:alpha val="43137"/>
                    </a:srgbClr>
                  </a:outerShdw>
                </a:effectLst>
              </a:rPr>
              <a:t>Гражданин</a:t>
            </a:r>
            <a:r>
              <a:rPr lang="ru-RU" dirty="0">
                <a:effectLst>
                  <a:outerShdw blurRad="38100" dist="38100" dir="2700000" algn="tl">
                    <a:srgbClr val="000000">
                      <a:alpha val="43137"/>
                    </a:srgbClr>
                  </a:outerShdw>
                </a:effectLst>
              </a:rPr>
              <a:t>, являющийся посредником во взяточничестве, может быть освобожден от ответственности, если: </a:t>
            </a:r>
          </a:p>
          <a:p>
            <a:pPr marL="0" indent="0" algn="just">
              <a:buNone/>
            </a:pPr>
            <a:r>
              <a:rPr lang="ru-RU" dirty="0" smtClean="0">
                <a:effectLst>
                  <a:outerShdw blurRad="38100" dist="38100" dir="2700000" algn="tl">
                    <a:srgbClr val="000000">
                      <a:alpha val="43137"/>
                    </a:srgbClr>
                  </a:outerShdw>
                </a:effectLst>
              </a:rPr>
              <a:t>	•гражданин </a:t>
            </a:r>
            <a:r>
              <a:rPr lang="ru-RU" dirty="0">
                <a:effectLst>
                  <a:outerShdw blurRad="38100" dist="38100" dir="2700000" algn="tl">
                    <a:srgbClr val="000000">
                      <a:alpha val="43137"/>
                    </a:srgbClr>
                  </a:outerShdw>
                </a:effectLst>
              </a:rPr>
              <a:t>добровольно сообщил в правоохранительные органы о содеянном;</a:t>
            </a:r>
          </a:p>
          <a:p>
            <a:pPr marL="0" indent="0" algn="just">
              <a:buNone/>
            </a:pPr>
            <a:r>
              <a:rPr lang="ru-RU" dirty="0" smtClean="0">
                <a:effectLst>
                  <a:outerShdw blurRad="38100" dist="38100" dir="2700000" algn="tl">
                    <a:srgbClr val="000000">
                      <a:alpha val="43137"/>
                    </a:srgbClr>
                  </a:outerShdw>
                </a:effectLst>
              </a:rPr>
              <a:t>	•гражданин </a:t>
            </a:r>
            <a:r>
              <a:rPr lang="ru-RU" dirty="0">
                <a:effectLst>
                  <a:outerShdw blurRad="38100" dist="38100" dir="2700000" algn="tl">
                    <a:srgbClr val="000000">
                      <a:alpha val="43137"/>
                    </a:srgbClr>
                  </a:outerShdw>
                </a:effectLst>
              </a:rPr>
              <a:t>активно способствовал раскрытию и (или) расследованию преступления</a:t>
            </a:r>
          </a:p>
          <a:p>
            <a:pPr marL="0" indent="0" algn="just">
              <a:buNone/>
            </a:pPr>
            <a:r>
              <a:rPr lang="ru-RU" dirty="0" smtClean="0">
                <a:effectLst>
                  <a:outerShdw blurRad="38100" dist="38100" dir="2700000" algn="tl">
                    <a:srgbClr val="000000">
                      <a:alpha val="43137"/>
                    </a:srgbClr>
                  </a:outerShdw>
                </a:effectLst>
              </a:rPr>
              <a:t>	Не </a:t>
            </a:r>
            <a:r>
              <a:rPr lang="ru-RU" dirty="0">
                <a:effectLst>
                  <a:outerShdw blurRad="38100" dist="38100" dir="2700000" algn="tl">
                    <a:srgbClr val="000000">
                      <a:alpha val="43137"/>
                    </a:srgbClr>
                  </a:outerShdw>
                </a:effectLst>
              </a:rPr>
              <a:t>может быть признано добровольным заявление о посредничестве </a:t>
            </a:r>
            <a:r>
              <a:rPr lang="ru-RU" dirty="0" smtClean="0">
                <a:effectLst>
                  <a:outerShdw blurRad="38100" dist="38100" dir="2700000" algn="tl">
                    <a:srgbClr val="000000">
                      <a:alpha val="43137"/>
                    </a:srgbClr>
                  </a:outerShdw>
                </a:effectLst>
              </a:rPr>
              <a:t>во </a:t>
            </a:r>
            <a:r>
              <a:rPr lang="ru-RU" dirty="0">
                <a:effectLst>
                  <a:outerShdw blurRad="38100" dist="38100" dir="2700000" algn="tl">
                    <a:srgbClr val="000000">
                      <a:alpha val="43137"/>
                    </a:srgbClr>
                  </a:outerShdw>
                </a:effectLst>
              </a:rPr>
              <a:t>взяточничестве, если правоохранительным органам стало известно об этом из других источников.</a:t>
            </a:r>
          </a:p>
          <a:p>
            <a:pPr marL="0" indent="0">
              <a:buNone/>
            </a:pPr>
            <a:endParaRPr lang="ru-RU" dirty="0"/>
          </a:p>
        </p:txBody>
      </p:sp>
    </p:spTree>
    <p:extLst>
      <p:ext uri="{BB962C8B-B14F-4D97-AF65-F5344CB8AC3E}">
        <p14:creationId xmlns:p14="http://schemas.microsoft.com/office/powerpoint/2010/main" val="1158727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43608" y="548680"/>
            <a:ext cx="7653536" cy="648072"/>
          </a:xfrm>
        </p:spPr>
        <p:txBody>
          <a:bodyPr>
            <a:normAutofit fontScale="90000"/>
          </a:bodyPr>
          <a:lstStyle/>
          <a:p>
            <a:r>
              <a:rPr lang="ru-RU" sz="24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Ответственность за иные противоправные деяния</a:t>
            </a:r>
            <a:endParaRPr lang="ru-RU"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Объект 1"/>
          <p:cNvSpPr>
            <a:spLocks noGrp="1"/>
          </p:cNvSpPr>
          <p:nvPr>
            <p:ph sz="quarter" idx="13"/>
          </p:nvPr>
        </p:nvSpPr>
        <p:spPr>
          <a:xfrm>
            <a:off x="467544" y="1268760"/>
            <a:ext cx="8208911" cy="5256585"/>
          </a:xfrm>
        </p:spPr>
        <p:style>
          <a:lnRef idx="1">
            <a:schemeClr val="accent5"/>
          </a:lnRef>
          <a:fillRef idx="2">
            <a:schemeClr val="accent5"/>
          </a:fillRef>
          <a:effectRef idx="1">
            <a:schemeClr val="accent5"/>
          </a:effectRef>
          <a:fontRef idx="minor">
            <a:schemeClr val="dk1"/>
          </a:fontRef>
        </p:style>
        <p:txBody>
          <a:bodyPr/>
          <a:lstStyle/>
          <a:p>
            <a:pPr marL="0" indent="0" algn="just">
              <a:buNone/>
            </a:pPr>
            <a:r>
              <a:rPr lang="ru-RU" b="1" dirty="0" smtClean="0"/>
              <a:t>	</a:t>
            </a:r>
          </a:p>
          <a:p>
            <a:pPr marL="0" indent="0" algn="just">
              <a:buNone/>
            </a:pPr>
            <a:r>
              <a:rPr lang="ru-RU" b="1" dirty="0">
                <a:solidFill>
                  <a:srgbClr val="FF3F3F"/>
                </a:solidFill>
                <a:effectLst>
                  <a:outerShdw blurRad="38100" dist="38100" dir="2700000" algn="tl">
                    <a:srgbClr val="000000">
                      <a:alpha val="43137"/>
                    </a:srgbClr>
                  </a:outerShdw>
                </a:effectLst>
              </a:rPr>
              <a:t>	</a:t>
            </a:r>
            <a:r>
              <a:rPr lang="ru-RU" b="1" dirty="0" smtClean="0">
                <a:solidFill>
                  <a:srgbClr val="FF3F3F"/>
                </a:solidFill>
                <a:effectLst>
                  <a:outerShdw blurRad="38100" dist="38100" dir="2700000" algn="tl">
                    <a:srgbClr val="000000">
                      <a:alpha val="43137"/>
                    </a:srgbClr>
                  </a:outerShdw>
                </a:effectLst>
              </a:rPr>
              <a:t>ОТВЕТСТВЕННОСТЬ </a:t>
            </a:r>
            <a:r>
              <a:rPr lang="ru-RU" b="1" dirty="0">
                <a:solidFill>
                  <a:srgbClr val="FF3F3F"/>
                </a:solidFill>
                <a:effectLst>
                  <a:outerShdw blurRad="38100" dist="38100" dir="2700000" algn="tl">
                    <a:srgbClr val="000000">
                      <a:alpha val="43137"/>
                    </a:srgbClr>
                  </a:outerShdw>
                </a:effectLst>
              </a:rPr>
              <a:t>ЗА КОММЕРЧЕСКИЙ ПОДКУП</a:t>
            </a:r>
            <a:endParaRPr lang="ru-RU" dirty="0">
              <a:solidFill>
                <a:srgbClr val="FF3F3F"/>
              </a:solidFill>
              <a:effectLst>
                <a:outerShdw blurRad="38100" dist="38100" dir="2700000" algn="tl">
                  <a:srgbClr val="000000">
                    <a:alpha val="43137"/>
                  </a:srgbClr>
                </a:outerShdw>
              </a:effectLst>
            </a:endParaRPr>
          </a:p>
          <a:p>
            <a:pPr marL="0" indent="0" algn="just">
              <a:buNone/>
            </a:pPr>
            <a:r>
              <a:rPr lang="ru-RU" dirty="0">
                <a:solidFill>
                  <a:srgbClr val="002060"/>
                </a:solidFill>
                <a:effectLst>
                  <a:outerShdw blurRad="38100" dist="38100" dir="2700000" algn="tl">
                    <a:srgbClr val="000000">
                      <a:alpha val="43137"/>
                    </a:srgbClr>
                  </a:outerShdw>
                </a:effectLst>
              </a:rPr>
              <a:t>(статья 204 Уголовного кодекса Российской Федерации)</a:t>
            </a:r>
          </a:p>
          <a:p>
            <a:pPr marL="0" indent="0" algn="just">
              <a:buNone/>
            </a:pPr>
            <a:r>
              <a:rPr lang="ru-RU" b="1" dirty="0" smtClean="0">
                <a:solidFill>
                  <a:srgbClr val="002060"/>
                </a:solidFill>
                <a:effectLst>
                  <a:outerShdw blurRad="38100" dist="38100" dir="2700000" algn="tl">
                    <a:srgbClr val="000000">
                      <a:alpha val="43137"/>
                    </a:srgbClr>
                  </a:outerShdw>
                </a:effectLst>
              </a:rPr>
              <a:t>	</a:t>
            </a:r>
            <a:r>
              <a:rPr lang="ru-RU" b="1" dirty="0" smtClean="0">
                <a:solidFill>
                  <a:srgbClr val="FF3F3F"/>
                </a:solidFill>
                <a:effectLst>
                  <a:outerShdw blurRad="38100" dist="38100" dir="2700000" algn="tl">
                    <a:srgbClr val="000000">
                      <a:alpha val="43137"/>
                    </a:srgbClr>
                  </a:outerShdw>
                </a:effectLst>
              </a:rPr>
              <a:t>ПРОВОКАЦИЯ </a:t>
            </a:r>
            <a:r>
              <a:rPr lang="ru-RU" b="1" dirty="0">
                <a:solidFill>
                  <a:srgbClr val="FF3F3F"/>
                </a:solidFill>
                <a:effectLst>
                  <a:outerShdw blurRad="38100" dist="38100" dir="2700000" algn="tl">
                    <a:srgbClr val="000000">
                      <a:alpha val="43137"/>
                    </a:srgbClr>
                  </a:outerShdw>
                </a:effectLst>
              </a:rPr>
              <a:t>ВЗЯТКИ ЛИБО КОММЕРЧЕСКОГО ПОДКУПА</a:t>
            </a:r>
            <a:endParaRPr lang="ru-RU" dirty="0">
              <a:solidFill>
                <a:srgbClr val="FF3F3F"/>
              </a:solidFill>
              <a:effectLst>
                <a:outerShdw blurRad="38100" dist="38100" dir="2700000" algn="tl">
                  <a:srgbClr val="000000">
                    <a:alpha val="43137"/>
                  </a:srgbClr>
                </a:outerShdw>
              </a:effectLst>
            </a:endParaRPr>
          </a:p>
          <a:p>
            <a:pPr marL="0" indent="0" algn="just">
              <a:buNone/>
            </a:pPr>
            <a:r>
              <a:rPr lang="ru-RU" dirty="0" smtClean="0">
                <a:solidFill>
                  <a:srgbClr val="002060"/>
                </a:solidFill>
                <a:effectLst>
                  <a:outerShdw blurRad="38100" dist="38100" dir="2700000" algn="tl">
                    <a:srgbClr val="000000">
                      <a:alpha val="43137"/>
                    </a:srgbClr>
                  </a:outerShdw>
                </a:effectLst>
              </a:rPr>
              <a:t>(статья 304 Уголовного кодекса Российской Федерации)</a:t>
            </a:r>
          </a:p>
          <a:p>
            <a:pPr marL="0" indent="0" algn="just">
              <a:buNone/>
            </a:pPr>
            <a:r>
              <a:rPr lang="ru-RU" b="1" dirty="0" smtClean="0">
                <a:solidFill>
                  <a:srgbClr val="002060"/>
                </a:solidFill>
                <a:effectLst>
                  <a:outerShdw blurRad="38100" dist="38100" dir="2700000" algn="tl">
                    <a:srgbClr val="000000">
                      <a:alpha val="43137"/>
                    </a:srgbClr>
                  </a:outerShdw>
                </a:effectLst>
              </a:rPr>
              <a:t>	</a:t>
            </a:r>
            <a:r>
              <a:rPr lang="ru-RU" b="1" dirty="0" smtClean="0">
                <a:solidFill>
                  <a:srgbClr val="FF3F3F"/>
                </a:solidFill>
                <a:effectLst>
                  <a:outerShdw blurRad="38100" dist="38100" dir="2700000" algn="tl">
                    <a:srgbClr val="000000">
                      <a:alpha val="43137"/>
                    </a:srgbClr>
                  </a:outerShdw>
                </a:effectLst>
              </a:rPr>
              <a:t>НЕЗАКОННОЕ </a:t>
            </a:r>
            <a:r>
              <a:rPr lang="ru-RU" b="1" dirty="0">
                <a:solidFill>
                  <a:srgbClr val="FF3F3F"/>
                </a:solidFill>
                <a:effectLst>
                  <a:outerShdw blurRad="38100" dist="38100" dir="2700000" algn="tl">
                    <a:srgbClr val="000000">
                      <a:alpha val="43137"/>
                    </a:srgbClr>
                  </a:outerShdw>
                </a:effectLst>
              </a:rPr>
              <a:t>ВОЗНАГРАЖДЕНИЕ ОТ ИМЕНИ ЮРИДИЧЕСКОГО </a:t>
            </a:r>
            <a:r>
              <a:rPr lang="ru-RU" b="1" dirty="0" smtClean="0">
                <a:solidFill>
                  <a:srgbClr val="FF3F3F"/>
                </a:solidFill>
                <a:effectLst>
                  <a:outerShdw blurRad="38100" dist="38100" dir="2700000" algn="tl">
                    <a:srgbClr val="000000">
                      <a:alpha val="43137"/>
                    </a:srgbClr>
                  </a:outerShdw>
                </a:effectLst>
              </a:rPr>
              <a:t>ЛИЦА</a:t>
            </a:r>
            <a:endParaRPr lang="ru-RU" dirty="0">
              <a:solidFill>
                <a:srgbClr val="FF3F3F"/>
              </a:solidFill>
              <a:effectLst>
                <a:outerShdw blurRad="38100" dist="38100" dir="2700000" algn="tl">
                  <a:srgbClr val="000000">
                    <a:alpha val="43137"/>
                  </a:srgbClr>
                </a:outerShdw>
              </a:effectLst>
            </a:endParaRPr>
          </a:p>
          <a:p>
            <a:pPr marL="0" indent="0" algn="just">
              <a:buNone/>
            </a:pPr>
            <a:r>
              <a:rPr lang="ru-RU" dirty="0">
                <a:solidFill>
                  <a:srgbClr val="002060"/>
                </a:solidFill>
                <a:effectLst>
                  <a:outerShdw blurRad="38100" dist="38100" dir="2700000" algn="tl">
                    <a:srgbClr val="000000">
                      <a:alpha val="43137"/>
                    </a:srgbClr>
                  </a:outerShdw>
                </a:effectLst>
              </a:rPr>
              <a:t>(статья 19.28 Кодекса Российской Федерации об административных правонарушениях)</a:t>
            </a:r>
          </a:p>
          <a:p>
            <a:pPr marL="0" indent="0">
              <a:buNone/>
            </a:pPr>
            <a:endParaRPr lang="ru-RU"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093017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548680"/>
            <a:ext cx="792088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Ответственность за несоблюдение законодательства по противодействию </a:t>
            </a:r>
            <a:r>
              <a:rPr lang="ru-RU"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коррупции </a:t>
            </a:r>
          </a:p>
          <a:p>
            <a:pPr algn="ctr"/>
            <a:r>
              <a:rPr lang="ru-RU"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для государственных гражданских служащих</a:t>
            </a:r>
            <a:endParaRPr lang="ru-RU"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3" name="Схема 2"/>
          <p:cNvGraphicFramePr/>
          <p:nvPr>
            <p:extLst>
              <p:ext uri="{D42A27DB-BD31-4B8C-83A1-F6EECF244321}">
                <p14:modId xmlns:p14="http://schemas.microsoft.com/office/powerpoint/2010/main" val="3359469788"/>
              </p:ext>
            </p:extLst>
          </p:nvPr>
        </p:nvGraphicFramePr>
        <p:xfrm>
          <a:off x="323528" y="1387090"/>
          <a:ext cx="8352928" cy="4801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Пятиугольник 4"/>
          <p:cNvSpPr/>
          <p:nvPr/>
        </p:nvSpPr>
        <p:spPr>
          <a:xfrm>
            <a:off x="1331640" y="4941168"/>
            <a:ext cx="7108440" cy="1008112"/>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97965" tIns="60960" rIns="113792" bIns="60960" numCol="1" spcCol="1270" anchor="ctr" anchorCtr="0">
            <a:noAutofit/>
          </a:bodyPr>
          <a:lstStyle/>
          <a:p>
            <a:pPr lvl="0"/>
            <a:r>
              <a:rPr lang="ru-RU" sz="1600" dirty="0">
                <a:solidFill>
                  <a:srgbClr val="002060"/>
                </a:solidFill>
                <a:latin typeface="Arial" panose="020B0604020202020204" pitchFamily="34" charset="0"/>
                <a:cs typeface="Arial" panose="020B0604020202020204" pitchFamily="34" charset="0"/>
              </a:rPr>
              <a:t> </a:t>
            </a:r>
            <a:r>
              <a:rPr lang="ru-RU" sz="1600" dirty="0" smtClean="0">
                <a:solidFill>
                  <a:srgbClr val="002060"/>
                </a:solidFill>
                <a:latin typeface="Arial" panose="020B0604020202020204" pitchFamily="34" charset="0"/>
                <a:cs typeface="Arial" panose="020B0604020202020204" pitchFamily="34" charset="0"/>
              </a:rPr>
              <a:t>         </a:t>
            </a:r>
            <a:endParaRPr lang="ru-RU" sz="1600" dirty="0">
              <a:solidFill>
                <a:srgbClr val="002060"/>
              </a:solidFill>
              <a:latin typeface="Arial" panose="020B0604020202020204" pitchFamily="34" charset="0"/>
              <a:cs typeface="Arial" panose="020B0604020202020204" pitchFamily="34" charset="0"/>
            </a:endParaRPr>
          </a:p>
        </p:txBody>
      </p:sp>
      <p:sp>
        <p:nvSpPr>
          <p:cNvPr id="7" name="Овал 6"/>
          <p:cNvSpPr/>
          <p:nvPr/>
        </p:nvSpPr>
        <p:spPr>
          <a:xfrm>
            <a:off x="323528" y="3429000"/>
            <a:ext cx="1368152" cy="1223011"/>
          </a:xfrm>
          <a:prstGeom prst="ellipse">
            <a:avLst/>
          </a:prstGeom>
          <a:blipFill>
            <a:blip r:embed="rId8">
              <a:extLst>
                <a:ext uri="{28A0092B-C50C-407E-A947-70E740481C1C}">
                  <a14:useLocalDpi xmlns:a14="http://schemas.microsoft.com/office/drawing/2010/main" val="0"/>
                </a:ext>
              </a:extLst>
            </a:blip>
            <a:srcRect/>
            <a:stretch>
              <a:fillRect l="-17000" r="-17000"/>
            </a:stretch>
          </a:blipFill>
          <a:ln>
            <a:solidFill>
              <a:srgbClr val="FF0000"/>
            </a:solidFill>
          </a:ln>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5">
              <a:tint val="50000"/>
              <a:hueOff val="4253174"/>
              <a:satOff val="-10816"/>
              <a:lumOff val="-1375"/>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1381935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7991932" y="6636891"/>
            <a:ext cx="1161826" cy="221109"/>
          </a:xfrm>
          <a:prstGeom prst="rect">
            <a:avLst/>
          </a:prstGeom>
        </p:spPr>
        <p:txBody>
          <a:bodyPr/>
          <a:lstStyle/>
          <a:p>
            <a:pPr algn="r"/>
            <a:fld id="{52A6A2ED-C77A-46D0-9BDA-59A15A90B5E2}" type="slidenum">
              <a:rPr lang="ru-RU" sz="900" smtClean="0">
                <a:latin typeface="Arial" pitchFamily="34" charset="0"/>
                <a:cs typeface="Arial" pitchFamily="34" charset="0"/>
              </a:rPr>
              <a:pPr algn="r"/>
              <a:t>27</a:t>
            </a:fld>
            <a:endParaRPr lang="ru-RU" sz="900" dirty="0">
              <a:latin typeface="Arial" pitchFamily="34" charset="0"/>
              <a:cs typeface="Arial" pitchFamily="34" charset="0"/>
            </a:endParaRPr>
          </a:p>
        </p:txBody>
      </p:sp>
      <p:sp>
        <p:nvSpPr>
          <p:cNvPr id="3" name="Заголовок 2"/>
          <p:cNvSpPr>
            <a:spLocks noGrp="1"/>
          </p:cNvSpPr>
          <p:nvPr>
            <p:ph type="title"/>
          </p:nvPr>
        </p:nvSpPr>
        <p:spPr>
          <a:xfrm>
            <a:off x="467544" y="2564904"/>
            <a:ext cx="8229600" cy="1252728"/>
          </a:xfrm>
        </p:spPr>
        <p:txBody>
          <a:bodyPr>
            <a:normAutofit fontScale="90000"/>
          </a:bodyPr>
          <a:lstStyle/>
          <a:p>
            <a:r>
              <a:rPr lang="ru-RU" sz="3600" b="1" dirty="0" smtClean="0">
                <a:solidFill>
                  <a:srgbClr val="C00000"/>
                </a:solidFill>
                <a:effectLst>
                  <a:outerShdw blurRad="38100" dist="38100" dir="2700000" algn="tl">
                    <a:srgbClr val="000000">
                      <a:alpha val="43137"/>
                    </a:srgbClr>
                  </a:outerShdw>
                </a:effectLst>
                <a:latin typeface="Arial" pitchFamily="34" charset="0"/>
                <a:ea typeface="+mn-ea"/>
                <a:cs typeface="Arial" pitchFamily="34" charset="0"/>
              </a:rPr>
              <a:t/>
            </a:r>
            <a:br>
              <a:rPr lang="ru-RU" sz="3600" b="1" dirty="0" smtClean="0">
                <a:solidFill>
                  <a:srgbClr val="C00000"/>
                </a:solidFill>
                <a:effectLst>
                  <a:outerShdw blurRad="38100" dist="38100" dir="2700000" algn="tl">
                    <a:srgbClr val="000000">
                      <a:alpha val="43137"/>
                    </a:srgbClr>
                  </a:outerShdw>
                </a:effectLst>
                <a:latin typeface="Arial" pitchFamily="34" charset="0"/>
                <a:ea typeface="+mn-ea"/>
                <a:cs typeface="Arial" pitchFamily="34" charset="0"/>
              </a:rPr>
            </a:br>
            <a:r>
              <a:rPr lang="ru-RU" sz="3600" b="1" dirty="0">
                <a:solidFill>
                  <a:srgbClr val="C00000"/>
                </a:solidFill>
                <a:effectLst>
                  <a:outerShdw blurRad="38100" dist="38100" dir="2700000" algn="tl">
                    <a:srgbClr val="000000">
                      <a:alpha val="43137"/>
                    </a:srgbClr>
                  </a:outerShdw>
                </a:effectLst>
                <a:latin typeface="Arial" pitchFamily="34" charset="0"/>
                <a:ea typeface="+mn-ea"/>
                <a:cs typeface="Arial" pitchFamily="34" charset="0"/>
              </a:rPr>
              <a:t/>
            </a:r>
            <a:br>
              <a:rPr lang="ru-RU" sz="3600" b="1" dirty="0">
                <a:solidFill>
                  <a:srgbClr val="C00000"/>
                </a:solidFill>
                <a:effectLst>
                  <a:outerShdw blurRad="38100" dist="38100" dir="2700000" algn="tl">
                    <a:srgbClr val="000000">
                      <a:alpha val="43137"/>
                    </a:srgbClr>
                  </a:outerShdw>
                </a:effectLst>
                <a:latin typeface="Arial" pitchFamily="34" charset="0"/>
                <a:ea typeface="+mn-ea"/>
                <a:cs typeface="Arial" pitchFamily="34" charset="0"/>
              </a:rPr>
            </a:br>
            <a:r>
              <a:rPr lang="ru-RU" sz="3600" b="1" dirty="0" smtClean="0">
                <a:solidFill>
                  <a:srgbClr val="C00000"/>
                </a:solidFill>
                <a:effectLst>
                  <a:outerShdw blurRad="38100" dist="38100" dir="2700000" algn="tl">
                    <a:srgbClr val="000000">
                      <a:alpha val="43137"/>
                    </a:srgbClr>
                  </a:outerShdw>
                </a:effectLst>
                <a:latin typeface="Arial" pitchFamily="34" charset="0"/>
                <a:ea typeface="+mn-ea"/>
                <a:cs typeface="Arial" pitchFamily="34" charset="0"/>
              </a:rPr>
              <a:t/>
            </a:r>
            <a:br>
              <a:rPr lang="ru-RU" sz="3600" b="1" dirty="0" smtClean="0">
                <a:solidFill>
                  <a:srgbClr val="C00000"/>
                </a:solidFill>
                <a:effectLst>
                  <a:outerShdw blurRad="38100" dist="38100" dir="2700000" algn="tl">
                    <a:srgbClr val="000000">
                      <a:alpha val="43137"/>
                    </a:srgbClr>
                  </a:outerShdw>
                </a:effectLst>
                <a:latin typeface="Arial" pitchFamily="34" charset="0"/>
                <a:ea typeface="+mn-ea"/>
                <a:cs typeface="Arial" pitchFamily="34" charset="0"/>
              </a:rPr>
            </a:br>
            <a:r>
              <a:rPr lang="ru-RU" sz="3600" b="1" dirty="0">
                <a:solidFill>
                  <a:srgbClr val="C00000"/>
                </a:solidFill>
                <a:effectLst>
                  <a:outerShdw blurRad="38100" dist="38100" dir="2700000" algn="tl">
                    <a:srgbClr val="000000">
                      <a:alpha val="43137"/>
                    </a:srgbClr>
                  </a:outerShdw>
                </a:effectLst>
                <a:latin typeface="Arial" pitchFamily="34" charset="0"/>
                <a:ea typeface="+mn-ea"/>
                <a:cs typeface="Arial" pitchFamily="34" charset="0"/>
              </a:rPr>
              <a:t/>
            </a:r>
            <a:br>
              <a:rPr lang="ru-RU" sz="3600" b="1" dirty="0">
                <a:solidFill>
                  <a:srgbClr val="C00000"/>
                </a:solidFill>
                <a:effectLst>
                  <a:outerShdw blurRad="38100" dist="38100" dir="2700000" algn="tl">
                    <a:srgbClr val="000000">
                      <a:alpha val="43137"/>
                    </a:srgbClr>
                  </a:outerShdw>
                </a:effectLst>
                <a:latin typeface="Arial" pitchFamily="34" charset="0"/>
                <a:ea typeface="+mn-ea"/>
                <a:cs typeface="Arial" pitchFamily="34" charset="0"/>
              </a:rPr>
            </a:br>
            <a:r>
              <a:rPr lang="ru-RU" sz="3600" b="1" dirty="0" smtClean="0">
                <a:solidFill>
                  <a:srgbClr val="C00000"/>
                </a:solidFill>
                <a:effectLst>
                  <a:outerShdw blurRad="38100" dist="38100" dir="2700000" algn="tl">
                    <a:srgbClr val="000000">
                      <a:alpha val="43137"/>
                    </a:srgbClr>
                  </a:outerShdw>
                </a:effectLst>
                <a:latin typeface="Arial" pitchFamily="34" charset="0"/>
                <a:ea typeface="+mn-ea"/>
                <a:cs typeface="Arial" pitchFamily="34" charset="0"/>
              </a:rPr>
              <a:t/>
            </a:r>
            <a:br>
              <a:rPr lang="ru-RU" sz="3600" b="1" dirty="0" smtClean="0">
                <a:solidFill>
                  <a:srgbClr val="C00000"/>
                </a:solidFill>
                <a:effectLst>
                  <a:outerShdw blurRad="38100" dist="38100" dir="2700000" algn="tl">
                    <a:srgbClr val="000000">
                      <a:alpha val="43137"/>
                    </a:srgbClr>
                  </a:outerShdw>
                </a:effectLst>
                <a:latin typeface="Arial" pitchFamily="34" charset="0"/>
                <a:ea typeface="+mn-ea"/>
                <a:cs typeface="Arial" pitchFamily="34" charset="0"/>
              </a:rPr>
            </a:br>
            <a:r>
              <a:rPr lang="ru-RU" sz="3600" b="1" dirty="0" smtClean="0">
                <a:solidFill>
                  <a:srgbClr val="C00000"/>
                </a:solidFill>
                <a:effectLst>
                  <a:outerShdw blurRad="38100" dist="38100" dir="2700000" algn="tl">
                    <a:srgbClr val="000000">
                      <a:alpha val="43137"/>
                    </a:srgbClr>
                  </a:outerShdw>
                </a:effectLst>
                <a:latin typeface="Arial" pitchFamily="34" charset="0"/>
                <a:ea typeface="+mn-ea"/>
                <a:cs typeface="Arial" pitchFamily="34" charset="0"/>
              </a:rPr>
              <a:t>Берегите себя</a:t>
            </a:r>
            <a:r>
              <a:rPr lang="ru-RU" sz="3600" b="1" dirty="0">
                <a:solidFill>
                  <a:srgbClr val="C00000"/>
                </a:solidFill>
                <a:effectLst>
                  <a:outerShdw blurRad="38100" dist="38100" dir="2700000" algn="tl">
                    <a:srgbClr val="000000">
                      <a:alpha val="43137"/>
                    </a:srgbClr>
                  </a:outerShdw>
                </a:effectLst>
                <a:latin typeface="Arial" pitchFamily="34" charset="0"/>
                <a:ea typeface="+mn-ea"/>
                <a:cs typeface="Arial" pitchFamily="34" charset="0"/>
              </a:rPr>
              <a:t/>
            </a:r>
            <a:br>
              <a:rPr lang="ru-RU" sz="3600" b="1" dirty="0">
                <a:solidFill>
                  <a:srgbClr val="C00000"/>
                </a:solidFill>
                <a:effectLst>
                  <a:outerShdw blurRad="38100" dist="38100" dir="2700000" algn="tl">
                    <a:srgbClr val="000000">
                      <a:alpha val="43137"/>
                    </a:srgbClr>
                  </a:outerShdw>
                </a:effectLst>
                <a:latin typeface="Arial" pitchFamily="34" charset="0"/>
                <a:ea typeface="+mn-ea"/>
                <a:cs typeface="Arial" pitchFamily="34" charset="0"/>
              </a:rPr>
            </a:br>
            <a:r>
              <a:rPr lang="ru-RU" sz="3600" b="1" dirty="0" smtClean="0">
                <a:solidFill>
                  <a:srgbClr val="C00000"/>
                </a:solidFill>
                <a:effectLst>
                  <a:outerShdw blurRad="38100" dist="38100" dir="2700000" algn="tl">
                    <a:srgbClr val="000000">
                      <a:alpha val="43137"/>
                    </a:srgbClr>
                  </a:outerShdw>
                </a:effectLst>
                <a:latin typeface="Arial" pitchFamily="34" charset="0"/>
                <a:ea typeface="+mn-ea"/>
                <a:cs typeface="Arial" pitchFamily="34" charset="0"/>
              </a:rPr>
              <a:t>Благодарю </a:t>
            </a:r>
            <a:r>
              <a:rPr lang="ru-RU" sz="3600" b="1" dirty="0">
                <a:solidFill>
                  <a:srgbClr val="C00000"/>
                </a:solidFill>
                <a:effectLst>
                  <a:outerShdw blurRad="38100" dist="38100" dir="2700000" algn="tl">
                    <a:srgbClr val="000000">
                      <a:alpha val="43137"/>
                    </a:srgbClr>
                  </a:outerShdw>
                </a:effectLst>
                <a:latin typeface="Arial" pitchFamily="34" charset="0"/>
                <a:ea typeface="+mn-ea"/>
                <a:cs typeface="Arial" pitchFamily="34" charset="0"/>
              </a:rPr>
              <a:t>за внимание</a:t>
            </a:r>
          </a:p>
        </p:txBody>
      </p:sp>
      <p:pic>
        <p:nvPicPr>
          <p:cNvPr id="1026" name="Picture 2" descr="C:\Users\v.saichkina\Pictures\d38e331bade5498ffd8fe91fceb523b4_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836712"/>
            <a:ext cx="4104456"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5135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WordArt 3"/>
          <p:cNvSpPr>
            <a:spLocks noChangeArrowheads="1" noChangeShapeType="1" noTextEdit="1"/>
          </p:cNvSpPr>
          <p:nvPr/>
        </p:nvSpPr>
        <p:spPr bwMode="auto">
          <a:xfrm>
            <a:off x="1592873" y="548679"/>
            <a:ext cx="5908431" cy="72925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ru-RU" sz="2400" b="1" kern="10" dirty="0">
              <a:solidFill>
                <a:srgbClr val="003366"/>
              </a:solidFill>
              <a:effectLst>
                <a:outerShdw dist="25400" algn="ctr" rotWithShape="0">
                  <a:srgbClr val="CCCCFF">
                    <a:alpha val="50000"/>
                  </a:srgbClr>
                </a:outerShdw>
              </a:effectLst>
              <a:latin typeface="Times New Roman"/>
              <a:cs typeface="Times New Roman"/>
            </a:endParaRPr>
          </a:p>
        </p:txBody>
      </p:sp>
      <p:sp>
        <p:nvSpPr>
          <p:cNvPr id="5" name="Прямоугольник 4"/>
          <p:cNvSpPr/>
          <p:nvPr/>
        </p:nvSpPr>
        <p:spPr>
          <a:xfrm>
            <a:off x="467544" y="1628799"/>
            <a:ext cx="8280920" cy="510601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indent="444500" algn="just">
              <a:spcBef>
                <a:spcPct val="70000"/>
              </a:spcBef>
              <a:tabLst>
                <a:tab pos="8343900" algn="l"/>
              </a:tabLst>
              <a:defRPr/>
            </a:pPr>
            <a:r>
              <a:rPr lang="ru-RU"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ВЗЯТКА</a:t>
            </a:r>
            <a:r>
              <a:rPr lang="ru-RU" i="1" dirty="0" smtClean="0">
                <a:solidFill>
                  <a:srgbClr val="650718"/>
                </a:solidFill>
                <a:latin typeface="Arial" panose="020B0604020202020204" pitchFamily="34" charset="0"/>
                <a:cs typeface="Arial" panose="020B0604020202020204" pitchFamily="34" charset="0"/>
              </a:rPr>
              <a:t> </a:t>
            </a:r>
            <a:r>
              <a:rPr lang="ru-RU" i="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ru-RU" i="1" dirty="0" smtClean="0">
                <a:solidFill>
                  <a:srgbClr val="65071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smtClean="0">
                <a:solidFill>
                  <a:srgbClr val="002060"/>
                </a:solidFill>
                <a:latin typeface="Arial" panose="020B0604020202020204" pitchFamily="34" charset="0"/>
                <a:cs typeface="Arial" panose="020B0604020202020204" pitchFamily="34" charset="0"/>
              </a:rPr>
              <a:t>принимаемые должностным лицом материальные ценности (предметы или деньги) или какая-либо имущественная выгода или услуги за действие (или наоборот бездействие), в интересах взяткодателя, которое это лицо могло или должно совершить в силу своего служебного положения.</a:t>
            </a:r>
            <a:endParaRPr lang="ru-RU" b="1" dirty="0">
              <a:solidFill>
                <a:srgbClr val="002060"/>
              </a:solidFill>
              <a:latin typeface="Arial" panose="020B0604020202020204" pitchFamily="34" charset="0"/>
              <a:cs typeface="Arial" panose="020B0604020202020204" pitchFamily="34" charset="0"/>
            </a:endParaRPr>
          </a:p>
          <a:p>
            <a:pPr indent="444500" algn="just">
              <a:spcBef>
                <a:spcPct val="70000"/>
              </a:spcBef>
              <a:tabLst>
                <a:tab pos="8343900" algn="l"/>
              </a:tabLst>
              <a:defRPr/>
            </a:pPr>
            <a:r>
              <a:rPr lang="ru-RU"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Взятка явная – </a:t>
            </a:r>
            <a:r>
              <a:rPr lang="ru-RU" b="1" dirty="0">
                <a:solidFill>
                  <a:srgbClr val="002060"/>
                </a:solidFill>
                <a:latin typeface="Arial" panose="020B0604020202020204" pitchFamily="34" charset="0"/>
                <a:cs typeface="Arial" panose="020B0604020202020204" pitchFamily="34" charset="0"/>
              </a:rPr>
              <a:t>взятка, при вручении предмета которой должностному лицу взяткодателем, оговариваются те деяния, которые от него требуется выполнить немедленно или в будущем.</a:t>
            </a:r>
          </a:p>
          <a:p>
            <a:pPr indent="444500" algn="just">
              <a:spcBef>
                <a:spcPct val="70000"/>
              </a:spcBef>
              <a:tabLst>
                <a:tab pos="8343900" algn="l"/>
              </a:tabLst>
              <a:defRPr/>
            </a:pPr>
            <a:r>
              <a:rPr lang="ru-RU"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Взятка завуалированная – </a:t>
            </a:r>
            <a:r>
              <a:rPr lang="ru-RU" b="1" dirty="0">
                <a:solidFill>
                  <a:srgbClr val="002060"/>
                </a:solidFill>
                <a:latin typeface="Arial" panose="020B0604020202020204" pitchFamily="34" charset="0"/>
                <a:cs typeface="Arial" panose="020B0604020202020204" pitchFamily="34" charset="0"/>
              </a:rPr>
              <a:t>ситуация, при которой и взяткодатель, и взяткополучатель маскируют совместную преступную деятельность под правомерные акты поведения. При этом прямые требования (просьбы) взяткодателем могут не выдвигаться.  Например, за частые обращения в органы социальной политики Свердловской области по вопросам предоставления государственных услуг (назначение социальных выплат).</a:t>
            </a:r>
          </a:p>
          <a:p>
            <a:pPr indent="444500" algn="just">
              <a:spcBef>
                <a:spcPct val="70000"/>
              </a:spcBef>
              <a:tabLst>
                <a:tab pos="8343900" algn="l"/>
              </a:tabLst>
              <a:defRPr/>
            </a:pPr>
            <a:endParaRPr lang="ru-RU" b="1"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5490076"/>
      </p:ext>
    </p:extLst>
  </p:cSld>
  <p:clrMapOvr>
    <a:masterClrMapping/>
  </p:clrMapOvr>
  <p:transition spd="slow">
    <p:push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B53F84AF-7259-44F8-BE2D-FFD4AB182246}" type="slidenum">
              <a:rPr lang="en-US" smtClean="0"/>
              <a:pPr>
                <a:defRPr/>
              </a:pPr>
              <a:t>4</a:t>
            </a:fld>
            <a:endParaRPr lang="en-US"/>
          </a:p>
        </p:txBody>
      </p:sp>
      <p:sp>
        <p:nvSpPr>
          <p:cNvPr id="2" name="Заголовок 1"/>
          <p:cNvSpPr>
            <a:spLocks noGrp="1"/>
          </p:cNvSpPr>
          <p:nvPr>
            <p:ph type="title"/>
          </p:nvPr>
        </p:nvSpPr>
        <p:spPr>
          <a:xfrm>
            <a:off x="547837" y="686941"/>
            <a:ext cx="8147985" cy="509812"/>
          </a:xfrm>
        </p:spPr>
        <p:txBody>
          <a:bodyPr>
            <a:normAutofit fontScale="90000"/>
          </a:bodyPr>
          <a:lstStyle/>
          <a:p>
            <a:r>
              <a:rPr lang="ru-RU" b="1" kern="10" dirty="0" smtClean="0">
                <a:gradFill rotWithShape="1">
                  <a:gsLst>
                    <a:gs pos="0">
                      <a:srgbClr val="650717"/>
                    </a:gs>
                    <a:gs pos="50000">
                      <a:srgbClr val="990099"/>
                    </a:gs>
                    <a:gs pos="100000">
                      <a:srgbClr val="650717"/>
                    </a:gs>
                  </a:gsLst>
                  <a:lin ang="2700000" scaled="1"/>
                </a:gradFill>
                <a:effectLst>
                  <a:prstShdw prst="shdw17" dist="17961" dir="2700000">
                    <a:srgbClr val="3D040E"/>
                  </a:prstShdw>
                </a:effectLst>
                <a:latin typeface="Times New Roman"/>
                <a:cs typeface="Times New Roman"/>
              </a:rPr>
              <a:t/>
            </a:r>
            <a:br>
              <a:rPr lang="ru-RU" b="1" kern="10" dirty="0" smtClean="0">
                <a:gradFill rotWithShape="1">
                  <a:gsLst>
                    <a:gs pos="0">
                      <a:srgbClr val="650717"/>
                    </a:gs>
                    <a:gs pos="50000">
                      <a:srgbClr val="990099"/>
                    </a:gs>
                    <a:gs pos="100000">
                      <a:srgbClr val="650717"/>
                    </a:gs>
                  </a:gsLst>
                  <a:lin ang="2700000" scaled="1"/>
                </a:gradFill>
                <a:effectLst>
                  <a:prstShdw prst="shdw17" dist="17961" dir="2700000">
                    <a:srgbClr val="3D040E"/>
                  </a:prstShdw>
                </a:effectLst>
                <a:latin typeface="Times New Roman"/>
                <a:cs typeface="Times New Roman"/>
              </a:rPr>
            </a:br>
            <a:endParaRPr lang="ru-RU" dirty="0">
              <a:solidFill>
                <a:srgbClr val="FF0000"/>
              </a:solidFill>
            </a:endParaRPr>
          </a:p>
        </p:txBody>
      </p:sp>
      <p:sp>
        <p:nvSpPr>
          <p:cNvPr id="3" name="Объект 2"/>
          <p:cNvSpPr>
            <a:spLocks noGrp="1"/>
          </p:cNvSpPr>
          <p:nvPr>
            <p:ph sz="quarter" idx="13"/>
          </p:nvPr>
        </p:nvSpPr>
        <p:spPr>
          <a:xfrm>
            <a:off x="467544" y="1484784"/>
            <a:ext cx="8208912" cy="5040561"/>
          </a:xfrm>
        </p:spPr>
        <p:style>
          <a:lnRef idx="1">
            <a:schemeClr val="accent5"/>
          </a:lnRef>
          <a:fillRef idx="2">
            <a:schemeClr val="accent5"/>
          </a:fillRef>
          <a:effectRef idx="1">
            <a:schemeClr val="accent5"/>
          </a:effectRef>
          <a:fontRef idx="minor">
            <a:schemeClr val="dk1"/>
          </a:fontRef>
        </p:style>
        <p:txBody>
          <a:bodyPr>
            <a:normAutofit/>
          </a:bodyPr>
          <a:lstStyle/>
          <a:p>
            <a:pPr marL="0" indent="0" algn="just">
              <a:spcBef>
                <a:spcPct val="0"/>
              </a:spcBef>
              <a:buNone/>
            </a:pPr>
            <a:r>
              <a:rPr lang="ru-RU" altLang="ru-RU"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Что может быть взяткой? Это</a:t>
            </a:r>
            <a:r>
              <a:rPr lang="ru-RU" altLang="ru-RU" sz="20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0" indent="0" algn="just">
              <a:spcBef>
                <a:spcPct val="0"/>
              </a:spcBef>
              <a:buNone/>
            </a:pPr>
            <a:endParaRPr lang="ru-RU" altLang="ru-RU"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just">
              <a:spcBef>
                <a:spcPct val="0"/>
              </a:spcBef>
              <a:buNone/>
            </a:pPr>
            <a:r>
              <a:rPr lang="ru-RU" altLang="ru-RU"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Предметы – деньги</a:t>
            </a:r>
            <a:r>
              <a:rPr lang="ru-RU" altLang="ru-RU" sz="2000" b="1" dirty="0">
                <a:solidFill>
                  <a:srgbClr val="003366"/>
                </a:solidFill>
                <a:latin typeface="Arial" panose="020B0604020202020204" pitchFamily="34" charset="0"/>
                <a:cs typeface="Arial" panose="020B0604020202020204" pitchFamily="34" charset="0"/>
              </a:rPr>
              <a:t>, в том числе валюта, банковские чеки и ценные бумаги, изделия из драгоценных металлов и камней, автомашины, квартиры, дачи и загородные дома, продукты питания, бытовая техника и приборы, другие товары, земельные участки и другая недвижимость</a:t>
            </a:r>
            <a:r>
              <a:rPr lang="ru-RU" altLang="ru-RU" sz="2000" b="1" dirty="0" smtClean="0">
                <a:solidFill>
                  <a:srgbClr val="003366"/>
                </a:solidFill>
                <a:latin typeface="Arial" panose="020B0604020202020204" pitchFamily="34" charset="0"/>
                <a:cs typeface="Arial" panose="020B0604020202020204" pitchFamily="34" charset="0"/>
              </a:rPr>
              <a:t>.</a:t>
            </a:r>
          </a:p>
          <a:p>
            <a:pPr marL="0" indent="0" algn="just">
              <a:spcBef>
                <a:spcPct val="0"/>
              </a:spcBef>
              <a:buNone/>
            </a:pPr>
            <a:endParaRPr lang="ru-RU" altLang="ru-RU" sz="2000" b="1" dirty="0">
              <a:solidFill>
                <a:srgbClr val="003366"/>
              </a:solidFill>
              <a:latin typeface="Arial" panose="020B0604020202020204" pitchFamily="34" charset="0"/>
              <a:cs typeface="Arial" panose="020B0604020202020204" pitchFamily="34" charset="0"/>
            </a:endParaRPr>
          </a:p>
          <a:p>
            <a:pPr marL="0" indent="0" algn="just">
              <a:spcBef>
                <a:spcPct val="0"/>
              </a:spcBef>
              <a:buNone/>
            </a:pPr>
            <a:r>
              <a:rPr lang="ru-RU" altLang="ru-RU"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 государственной службе взятка может быть передана за:</a:t>
            </a:r>
          </a:p>
          <a:p>
            <a:pPr marL="0" indent="0" algn="just">
              <a:spcBef>
                <a:spcPct val="0"/>
              </a:spcBef>
              <a:buNone/>
            </a:pPr>
            <a:r>
              <a:rPr lang="ru-RU" altLang="ru-RU" sz="2000" b="1" dirty="0">
                <a:solidFill>
                  <a:srgbClr val="003366"/>
                </a:solidFill>
                <a:latin typeface="Arial" panose="020B0604020202020204" pitchFamily="34" charset="0"/>
                <a:cs typeface="Arial" panose="020B0604020202020204" pitchFamily="34" charset="0"/>
              </a:rPr>
              <a:t>1) Действия, которые не входят в полномочия взяткополучателя, но он может им поспособствовать ввиду занимаемого им служебного положения.</a:t>
            </a:r>
          </a:p>
          <a:p>
            <a:pPr marL="0" indent="0" algn="just">
              <a:spcBef>
                <a:spcPct val="0"/>
              </a:spcBef>
              <a:buNone/>
            </a:pPr>
            <a:r>
              <a:rPr lang="ru-RU" altLang="ru-RU" sz="2000" b="1" dirty="0">
                <a:solidFill>
                  <a:srgbClr val="003366"/>
                </a:solidFill>
                <a:latin typeface="Arial" panose="020B0604020202020204" pitchFamily="34" charset="0"/>
                <a:cs typeface="Arial" panose="020B0604020202020204" pitchFamily="34" charset="0"/>
              </a:rPr>
              <a:t>2) Продвижение по службе, покровительство, хорошие рекомендации </a:t>
            </a:r>
            <a:r>
              <a:rPr lang="ru-RU" altLang="ru-RU" sz="2000" b="1" dirty="0" smtClean="0">
                <a:solidFill>
                  <a:srgbClr val="003366"/>
                </a:solidFill>
                <a:latin typeface="Arial" panose="020B0604020202020204" pitchFamily="34" charset="0"/>
                <a:cs typeface="Arial" panose="020B0604020202020204" pitchFamily="34" charset="0"/>
              </a:rPr>
              <a:t>и т.п</a:t>
            </a:r>
            <a:r>
              <a:rPr lang="ru-RU" altLang="ru-RU" sz="2000" b="1" dirty="0">
                <a:solidFill>
                  <a:srgbClr val="003366"/>
                </a:solidFill>
                <a:latin typeface="Arial" panose="020B0604020202020204" pitchFamily="34" charset="0"/>
                <a:cs typeface="Arial" panose="020B0604020202020204" pitchFamily="34" charset="0"/>
              </a:rPr>
              <a:t>.</a:t>
            </a:r>
          </a:p>
          <a:p>
            <a:pPr marL="0" indent="0" algn="just">
              <a:spcBef>
                <a:spcPct val="0"/>
              </a:spcBef>
              <a:buNone/>
            </a:pPr>
            <a:r>
              <a:rPr lang="ru-RU" altLang="ru-RU" sz="2000" b="1" dirty="0">
                <a:solidFill>
                  <a:srgbClr val="003366"/>
                </a:solidFill>
                <a:latin typeface="Arial" panose="020B0604020202020204" pitchFamily="34" charset="0"/>
                <a:cs typeface="Arial" panose="020B0604020202020204" pitchFamily="34" charset="0"/>
              </a:rPr>
              <a:t>3) Попустительство на службе, прикрытие ошибок </a:t>
            </a:r>
            <a:r>
              <a:rPr lang="ru-RU" altLang="ru-RU" sz="2000" b="1" dirty="0" smtClean="0">
                <a:solidFill>
                  <a:srgbClr val="003366"/>
                </a:solidFill>
                <a:latin typeface="Arial" panose="020B0604020202020204" pitchFamily="34" charset="0"/>
                <a:cs typeface="Arial" panose="020B0604020202020204" pitchFamily="34" charset="0"/>
              </a:rPr>
              <a:t>и т.п</a:t>
            </a:r>
            <a:r>
              <a:rPr lang="ru-RU" altLang="ru-RU" sz="2000" b="1" dirty="0">
                <a:solidFill>
                  <a:srgbClr val="003366"/>
                </a:solidFill>
                <a:latin typeface="Arial" panose="020B0604020202020204" pitchFamily="34" charset="0"/>
                <a:cs typeface="Arial" panose="020B0604020202020204" pitchFamily="34" charset="0"/>
              </a:rPr>
              <a:t>.</a:t>
            </a:r>
          </a:p>
          <a:p>
            <a:pPr marL="0" indent="0">
              <a:buNone/>
            </a:pPr>
            <a:endParaRPr lang="ru-RU" dirty="0"/>
          </a:p>
        </p:txBody>
      </p:sp>
    </p:spTree>
    <p:extLst>
      <p:ext uri="{BB962C8B-B14F-4D97-AF65-F5344CB8AC3E}">
        <p14:creationId xmlns:p14="http://schemas.microsoft.com/office/powerpoint/2010/main" val="1148056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611560" y="980728"/>
            <a:ext cx="7992888" cy="5400601"/>
          </a:xfrm>
        </p:spPr>
        <p:style>
          <a:lnRef idx="1">
            <a:schemeClr val="accent5"/>
          </a:lnRef>
          <a:fillRef idx="2">
            <a:schemeClr val="accent5"/>
          </a:fillRef>
          <a:effectRef idx="1">
            <a:schemeClr val="accent5"/>
          </a:effectRef>
          <a:fontRef idx="minor">
            <a:schemeClr val="dk1"/>
          </a:fontRef>
        </p:style>
        <p:txBody>
          <a:bodyPr>
            <a:normAutofit fontScale="62500" lnSpcReduction="20000"/>
          </a:bodyPr>
          <a:lstStyle/>
          <a:p>
            <a:pPr marL="0" indent="0" algn="ctr">
              <a:buNone/>
            </a:pPr>
            <a:endParaRPr lang="ru-RU" dirty="0" smtClean="0"/>
          </a:p>
          <a:p>
            <a:pPr marL="0" indent="0" algn="ctr">
              <a:buNone/>
            </a:pPr>
            <a:endParaRPr lang="ru-RU" dirty="0"/>
          </a:p>
          <a:p>
            <a:pPr marL="0" indent="0" algn="just">
              <a:buNone/>
            </a:pPr>
            <a:r>
              <a:rPr lang="ru-RU" sz="3200" b="1" dirty="0">
                <a:solidFill>
                  <a:srgbClr val="FF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 услугам и выгодам можно отнести  – </a:t>
            </a:r>
            <a:r>
              <a:rPr lang="ru-RU" sz="3200" b="1" dirty="0">
                <a:solidFill>
                  <a:srgbClr val="002060"/>
                </a:solidFill>
                <a:latin typeface="Arial" panose="020B0604020202020204" pitchFamily="34" charset="0"/>
                <a:cs typeface="Arial" panose="020B0604020202020204" pitchFamily="34" charset="0"/>
              </a:rPr>
              <a:t>лечение, ремонтные и строительные работы, санаторные и туристические путёвки, поездки </a:t>
            </a:r>
            <a:r>
              <a:rPr lang="ru-RU" sz="3200" b="1" dirty="0" smtClean="0">
                <a:solidFill>
                  <a:srgbClr val="002060"/>
                </a:solidFill>
                <a:latin typeface="Arial" panose="020B0604020202020204" pitchFamily="34" charset="0"/>
                <a:cs typeface="Arial" panose="020B0604020202020204" pitchFamily="34" charset="0"/>
              </a:rPr>
              <a:t>за границу</a:t>
            </a:r>
            <a:r>
              <a:rPr lang="ru-RU" sz="3200" b="1" dirty="0">
                <a:solidFill>
                  <a:srgbClr val="002060"/>
                </a:solidFill>
                <a:latin typeface="Arial" panose="020B0604020202020204" pitchFamily="34" charset="0"/>
                <a:cs typeface="Arial" panose="020B0604020202020204" pitchFamily="34" charset="0"/>
              </a:rPr>
              <a:t>, оплата развлечений и других расходов безвозмездно или по </a:t>
            </a:r>
            <a:r>
              <a:rPr lang="ru-RU" sz="3200" b="1" dirty="0" smtClean="0">
                <a:solidFill>
                  <a:srgbClr val="002060"/>
                </a:solidFill>
                <a:latin typeface="Arial" panose="020B0604020202020204" pitchFamily="34" charset="0"/>
                <a:cs typeface="Arial" panose="020B0604020202020204" pitchFamily="34" charset="0"/>
              </a:rPr>
              <a:t>заниженной </a:t>
            </a:r>
            <a:r>
              <a:rPr lang="ru-RU" sz="3200" b="1" dirty="0">
                <a:solidFill>
                  <a:srgbClr val="002060"/>
                </a:solidFill>
                <a:latin typeface="Arial" panose="020B0604020202020204" pitchFamily="34" charset="0"/>
                <a:cs typeface="Arial" panose="020B0604020202020204" pitchFamily="34" charset="0"/>
              </a:rPr>
              <a:t>стоимости.</a:t>
            </a:r>
          </a:p>
          <a:p>
            <a:pPr marL="0" indent="0" algn="just">
              <a:buNone/>
            </a:pPr>
            <a:r>
              <a:rPr lang="ru-RU" sz="3200" b="1" dirty="0">
                <a:solidFill>
                  <a:srgbClr val="FF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Взятка впрок -  </a:t>
            </a:r>
            <a:r>
              <a:rPr lang="ru-RU" sz="3200" b="1" dirty="0">
                <a:solidFill>
                  <a:srgbClr val="002060"/>
                </a:solidFill>
                <a:latin typeface="Arial" panose="020B0604020202020204" pitchFamily="34" charset="0"/>
                <a:cs typeface="Arial" panose="020B0604020202020204" pitchFamily="34" charset="0"/>
              </a:rPr>
              <a:t>систематическое получение взятки должностным лицом в форме периодических отчислений от прибыли  (дохода) предпринимателя – взяткодателя, если взяткодатель совершает каждый раз новое деяние в его пользу, либо оказывает общее покровительство и попустительство.</a:t>
            </a:r>
          </a:p>
          <a:p>
            <a:pPr marL="0" indent="0" algn="just">
              <a:buNone/>
            </a:pPr>
            <a:r>
              <a:rPr lang="ru-RU" sz="3200" b="1" dirty="0">
                <a:solidFill>
                  <a:srgbClr val="FF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Довольно распространённый вид взятки в России – это, так называемый «</a:t>
            </a:r>
            <a:r>
              <a:rPr lang="ru-RU" sz="3200" b="1" dirty="0" err="1">
                <a:solidFill>
                  <a:srgbClr val="FF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откат</a:t>
            </a:r>
            <a:r>
              <a:rPr lang="ru-RU" sz="3200" b="1" dirty="0" err="1" smtClean="0">
                <a:solidFill>
                  <a:srgbClr val="FF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ru-RU" sz="3200" b="1" dirty="0" err="1" smtClean="0">
                <a:solidFill>
                  <a:srgbClr val="002060"/>
                </a:solidFill>
                <a:latin typeface="Arial" panose="020B0604020202020204" pitchFamily="34" charset="0"/>
                <a:cs typeface="Arial" panose="020B0604020202020204" pitchFamily="34" charset="0"/>
              </a:rPr>
              <a:t>Например</a:t>
            </a:r>
            <a:r>
              <a:rPr lang="ru-RU" sz="3200" b="1" dirty="0" smtClean="0">
                <a:solidFill>
                  <a:srgbClr val="002060"/>
                </a:solidFill>
                <a:latin typeface="Arial" panose="020B0604020202020204" pitchFamily="34" charset="0"/>
                <a:cs typeface="Arial" panose="020B0604020202020204" pitchFamily="34" charset="0"/>
              </a:rPr>
              <a:t>, служащий/взяткополучатель рекомендует </a:t>
            </a:r>
            <a:r>
              <a:rPr lang="ru-RU" sz="3200" b="1" dirty="0">
                <a:solidFill>
                  <a:srgbClr val="002060"/>
                </a:solidFill>
                <a:latin typeface="Arial" panose="020B0604020202020204" pitchFamily="34" charset="0"/>
                <a:cs typeface="Arial" panose="020B0604020202020204" pitchFamily="34" charset="0"/>
              </a:rPr>
              <a:t>конкретные компании, владельцами, руководителями или сотрудниками которой являются родственники служащего или иные лица, с которыми связана личная заинтересованность, что влечет собой конфликт интересов.</a:t>
            </a:r>
          </a:p>
          <a:p>
            <a:endParaRPr lang="ru-RU"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7474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539553" y="908720"/>
            <a:ext cx="8064896" cy="5400600"/>
          </a:xfrm>
        </p:spPr>
        <p:style>
          <a:lnRef idx="1">
            <a:schemeClr val="accent5"/>
          </a:lnRef>
          <a:fillRef idx="2">
            <a:schemeClr val="accent5"/>
          </a:fillRef>
          <a:effectRef idx="1">
            <a:schemeClr val="accent5"/>
          </a:effectRef>
          <a:fontRef idx="minor">
            <a:schemeClr val="dk1"/>
          </a:fontRef>
        </p:style>
        <p:txBody>
          <a:bodyPr>
            <a:normAutofit/>
          </a:bodyPr>
          <a:lstStyle/>
          <a:p>
            <a:pPr marL="0" indent="0" algn="ctr">
              <a:buNone/>
            </a:pPr>
            <a:r>
              <a:rPr lang="ru-RU" sz="3200" b="1" kern="10" dirty="0" smtClean="0">
                <a:solidFill>
                  <a:srgbClr val="FF0000"/>
                </a:solidFill>
                <a:effectLst>
                  <a:outerShdw dist="35921" dir="2700000" algn="ctr" rotWithShape="0">
                    <a:srgbClr val="CCCCFF">
                      <a:alpha val="50000"/>
                    </a:srgbClr>
                  </a:outerShdw>
                </a:effectLst>
                <a:latin typeface="Arial" panose="020B0604020202020204" pitchFamily="34" charset="0"/>
                <a:cs typeface="Arial" panose="020B0604020202020204" pitchFamily="34" charset="0"/>
              </a:rPr>
              <a:t> </a:t>
            </a:r>
          </a:p>
          <a:p>
            <a:pPr marL="0" indent="0" algn="ctr">
              <a:buNone/>
            </a:pPr>
            <a:endParaRPr lang="ru-RU" sz="3200" b="1" kern="10" dirty="0">
              <a:solidFill>
                <a:srgbClr val="FF0000"/>
              </a:solidFill>
              <a:effectLst>
                <a:outerShdw dist="35921" dir="2700000" algn="ctr" rotWithShape="0">
                  <a:srgbClr val="CCCCFF">
                    <a:alpha val="50000"/>
                  </a:srgbClr>
                </a:outerShdw>
              </a:effectLst>
              <a:latin typeface="Arial" panose="020B0604020202020204" pitchFamily="34" charset="0"/>
              <a:cs typeface="Arial" panose="020B0604020202020204" pitchFamily="34" charset="0"/>
            </a:endParaRPr>
          </a:p>
          <a:p>
            <a:pPr marL="0" indent="0" algn="ctr">
              <a:buNone/>
            </a:pPr>
            <a:endParaRPr lang="ru-RU" sz="3200" b="1" kern="10" dirty="0" smtClean="0">
              <a:solidFill>
                <a:srgbClr val="FF0000"/>
              </a:solidFill>
              <a:effectLst>
                <a:outerShdw dist="35921" dir="2700000" algn="ctr" rotWithShape="0">
                  <a:srgbClr val="CCCCFF">
                    <a:alpha val="50000"/>
                  </a:srgbClr>
                </a:outerShdw>
              </a:effectLst>
              <a:latin typeface="Arial" panose="020B0604020202020204" pitchFamily="34" charset="0"/>
              <a:cs typeface="Arial" panose="020B0604020202020204" pitchFamily="34" charset="0"/>
            </a:endParaRPr>
          </a:p>
          <a:p>
            <a:endParaRPr lang="ru-RU" b="1" dirty="0">
              <a:solidFill>
                <a:srgbClr val="FF0000"/>
              </a:solidFill>
              <a:effectLst>
                <a:outerShdw blurRad="38100" dist="38100" dir="2700000" algn="tl">
                  <a:srgbClr val="000000">
                    <a:alpha val="43137"/>
                  </a:srgbClr>
                </a:outerShdw>
              </a:effectLst>
            </a:endParaRPr>
          </a:p>
        </p:txBody>
      </p:sp>
      <p:graphicFrame>
        <p:nvGraphicFramePr>
          <p:cNvPr id="4" name="Схема 3"/>
          <p:cNvGraphicFramePr/>
          <p:nvPr>
            <p:extLst>
              <p:ext uri="{D42A27DB-BD31-4B8C-83A1-F6EECF244321}">
                <p14:modId xmlns:p14="http://schemas.microsoft.com/office/powerpoint/2010/main" val="2678122299"/>
              </p:ext>
            </p:extLst>
          </p:nvPr>
        </p:nvGraphicFramePr>
        <p:xfrm>
          <a:off x="1115616" y="908720"/>
          <a:ext cx="7488832"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9548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11560" y="692696"/>
            <a:ext cx="8085584" cy="504056"/>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ru-RU"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Понятие незаконного вознаграждения</a:t>
            </a:r>
            <a:endParaRPr lang="ru-RU"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Объект 1"/>
          <p:cNvSpPr>
            <a:spLocks noGrp="1"/>
          </p:cNvSpPr>
          <p:nvPr>
            <p:ph sz="quarter" idx="13"/>
          </p:nvPr>
        </p:nvSpPr>
        <p:spPr>
          <a:xfrm>
            <a:off x="539553" y="1340768"/>
            <a:ext cx="8136904" cy="5184577"/>
          </a:xfrm>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pPr marL="0" indent="0" algn="just">
              <a:buNone/>
            </a:pPr>
            <a:r>
              <a:rPr lang="ru-RU" sz="2200" b="1" dirty="0" smtClean="0">
                <a:solidFill>
                  <a:srgbClr val="002060"/>
                </a:solidFill>
                <a:latin typeface="Arial" panose="020B0604020202020204" pitchFamily="34" charset="0"/>
                <a:cs typeface="Arial" panose="020B0604020202020204" pitchFamily="34" charset="0"/>
              </a:rPr>
              <a:t>	В </a:t>
            </a:r>
            <a:r>
              <a:rPr lang="ru-RU" sz="2200" b="1" dirty="0">
                <a:solidFill>
                  <a:srgbClr val="002060"/>
                </a:solidFill>
                <a:latin typeface="Arial" panose="020B0604020202020204" pitchFamily="34" charset="0"/>
                <a:cs typeface="Arial" panose="020B0604020202020204" pitchFamily="34" charset="0"/>
              </a:rPr>
              <a:t>соответствии со статьей 19.28 КоАП РФ под незаконным вознаграждением от имени юридического лица понимаются незаконные передача, предложение или обещание от имени или в интересах юридического лица должностному лицу денег, ценных бумаг, иного имущества, оказание ему услуг имущественного характера, предоставление имущественных прав за совершение в интересах данного юридического лица должностным лицом, действия (бездействие), связанного с занимаемым ими служебным положением.</a:t>
            </a:r>
          </a:p>
          <a:p>
            <a:pPr marL="0" indent="0" algn="just">
              <a:buNone/>
            </a:pPr>
            <a:r>
              <a:rPr lang="ru-RU" sz="2200" b="1" dirty="0" smtClean="0">
                <a:solidFill>
                  <a:srgbClr val="002060"/>
                </a:solidFill>
                <a:latin typeface="Arial" panose="020B0604020202020204" pitchFamily="34" charset="0"/>
                <a:cs typeface="Arial" panose="020B0604020202020204" pitchFamily="34" charset="0"/>
              </a:rPr>
              <a:t>	За </a:t>
            </a:r>
            <a:r>
              <a:rPr lang="ru-RU" sz="2200" b="1" dirty="0">
                <a:solidFill>
                  <a:srgbClr val="002060"/>
                </a:solidFill>
                <a:latin typeface="Arial" panose="020B0604020202020204" pitchFamily="34" charset="0"/>
                <a:cs typeface="Arial" panose="020B0604020202020204" pitchFamily="34" charset="0"/>
              </a:rPr>
              <a:t>совершение подобных действий к юридическому лицу применяются меры административной ответственности вплоть до штрафа в размере до стократной суммы денежных средств, стоимости ценных бумаг, иного имущества, услуг имущественного характера, иных имущественных прав, незаконно переданных или оказанных либо обещанных или предложенных от имени юридического лица.</a:t>
            </a:r>
          </a:p>
          <a:p>
            <a:pPr marL="0" indent="0">
              <a:buNone/>
            </a:pPr>
            <a:endParaRPr lang="ru-RU" dirty="0"/>
          </a:p>
        </p:txBody>
      </p:sp>
    </p:spTree>
    <p:extLst>
      <p:ext uri="{BB962C8B-B14F-4D97-AF65-F5344CB8AC3E}">
        <p14:creationId xmlns:p14="http://schemas.microsoft.com/office/powerpoint/2010/main" val="272600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827584" y="620688"/>
            <a:ext cx="7869560" cy="576064"/>
          </a:xfrm>
        </p:spPr>
        <p:style>
          <a:lnRef idx="1">
            <a:schemeClr val="accent5"/>
          </a:lnRef>
          <a:fillRef idx="2">
            <a:schemeClr val="accent5"/>
          </a:fillRef>
          <a:effectRef idx="1">
            <a:schemeClr val="accent5"/>
          </a:effectRef>
          <a:fontRef idx="minor">
            <a:schemeClr val="dk1"/>
          </a:fontRef>
        </p:style>
        <p:txBody>
          <a:bodyPr>
            <a:normAutofit/>
          </a:bodyPr>
          <a:lstStyle/>
          <a:p>
            <a:r>
              <a:rPr lang="ru-RU"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Понятие покушения на получение взятки</a:t>
            </a:r>
            <a:endParaRPr lang="ru-RU"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Объект 1"/>
          <p:cNvSpPr>
            <a:spLocks noGrp="1"/>
          </p:cNvSpPr>
          <p:nvPr>
            <p:ph sz="quarter" idx="13"/>
          </p:nvPr>
        </p:nvSpPr>
        <p:spPr>
          <a:xfrm>
            <a:off x="755575" y="1556793"/>
            <a:ext cx="7920881" cy="2880319"/>
          </a:xfrm>
        </p:spPr>
        <p:style>
          <a:lnRef idx="1">
            <a:schemeClr val="accent5"/>
          </a:lnRef>
          <a:fillRef idx="2">
            <a:schemeClr val="accent5"/>
          </a:fillRef>
          <a:effectRef idx="1">
            <a:schemeClr val="accent5"/>
          </a:effectRef>
          <a:fontRef idx="minor">
            <a:schemeClr val="dk1"/>
          </a:fontRef>
        </p:style>
        <p:txBody>
          <a:bodyPr>
            <a:normAutofit/>
          </a:bodyPr>
          <a:lstStyle/>
          <a:p>
            <a:pPr marL="0" indent="0" algn="just">
              <a:buNone/>
            </a:pPr>
            <a:r>
              <a:rPr lang="ru-RU" dirty="0" smtClean="0"/>
              <a:t>	</a:t>
            </a:r>
            <a:r>
              <a:rPr lang="ru-RU" b="1" dirty="0" smtClean="0">
                <a:solidFill>
                  <a:srgbClr val="002060"/>
                </a:solidFill>
                <a:latin typeface="Arial" panose="020B0604020202020204" pitchFamily="34" charset="0"/>
                <a:cs typeface="Arial" panose="020B0604020202020204" pitchFamily="34" charset="0"/>
              </a:rPr>
              <a:t>Если </a:t>
            </a:r>
            <a:r>
              <a:rPr lang="ru-RU" b="1" dirty="0">
                <a:solidFill>
                  <a:srgbClr val="002060"/>
                </a:solidFill>
                <a:latin typeface="Arial" panose="020B0604020202020204" pitchFamily="34" charset="0"/>
                <a:cs typeface="Arial" panose="020B0604020202020204" pitchFamily="34" charset="0"/>
              </a:rPr>
              <a:t>обусловленная передача ценностей не состоялась по обстоятельствам, не зависящим от воли лиц, пытавшихся получить предмет взятки или подкупа, содеянное следует квалифицировать как покушение на получение взятки или незаконное вознаграждение при коммерческом подкупе.</a:t>
            </a:r>
          </a:p>
        </p:txBody>
      </p:sp>
      <p:pic>
        <p:nvPicPr>
          <p:cNvPr id="2050" name="Picture 2" descr="C:\Users\v.saichkina\Pictures\25415-1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005064"/>
            <a:ext cx="4225652" cy="2559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560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11560" y="836712"/>
            <a:ext cx="8085584" cy="72008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ru-RU"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Участие родственников в получении взятки</a:t>
            </a:r>
            <a:endParaRPr lang="ru-RU"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Объект 1"/>
          <p:cNvSpPr>
            <a:spLocks noGrp="1"/>
          </p:cNvSpPr>
          <p:nvPr>
            <p:ph sz="quarter" idx="13"/>
          </p:nvPr>
        </p:nvSpPr>
        <p:spPr>
          <a:xfrm>
            <a:off x="611561" y="1772819"/>
            <a:ext cx="8064896" cy="3096341"/>
          </a:xfrm>
        </p:spPr>
        <p:style>
          <a:lnRef idx="1">
            <a:schemeClr val="accent5"/>
          </a:lnRef>
          <a:fillRef idx="2">
            <a:schemeClr val="accent5"/>
          </a:fillRef>
          <a:effectRef idx="1">
            <a:schemeClr val="accent5"/>
          </a:effectRef>
          <a:fontRef idx="minor">
            <a:schemeClr val="dk1"/>
          </a:fontRef>
        </p:style>
        <p:txBody>
          <a:bodyPr>
            <a:normAutofit/>
          </a:bodyPr>
          <a:lstStyle/>
          <a:p>
            <a:pPr marL="0" indent="0" algn="just">
              <a:buNone/>
            </a:pPr>
            <a:r>
              <a:rPr lang="ru-RU" dirty="0" smtClean="0"/>
              <a:t>	</a:t>
            </a:r>
            <a:r>
              <a:rPr lang="ru-RU" b="1" dirty="0" smtClean="0">
                <a:solidFill>
                  <a:srgbClr val="002060"/>
                </a:solidFill>
                <a:latin typeface="Arial" panose="020B0604020202020204" pitchFamily="34" charset="0"/>
                <a:cs typeface="Arial" panose="020B0604020202020204" pitchFamily="34" charset="0"/>
              </a:rPr>
              <a:t>Если </a:t>
            </a:r>
            <a:r>
              <a:rPr lang="ru-RU" b="1" dirty="0">
                <a:solidFill>
                  <a:srgbClr val="002060"/>
                </a:solidFill>
                <a:latin typeface="Arial" panose="020B0604020202020204" pitchFamily="34" charset="0"/>
                <a:cs typeface="Arial" panose="020B0604020202020204" pitchFamily="34" charset="0"/>
              </a:rPr>
              <a:t>имущественные выгоды в виде денег, иных ценностей, оказания материальных услуг предоставлены родным и близким должностного лица с его согласия либо если он не возражал против этого и использовал свои служебные полномочия в пользу взяткодателя, действия должностного лица следует квалифицировать как получение взятки.</a:t>
            </a:r>
          </a:p>
        </p:txBody>
      </p:sp>
      <p:pic>
        <p:nvPicPr>
          <p:cNvPr id="3075" name="Picture 3" descr="C:\Users\v.saichkina\Pictures\vzyatka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4653136"/>
            <a:ext cx="4968552" cy="2065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6394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Шаблон презентации на 14082013(2)">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Воздушный поток">
  <a:themeElements>
    <a:clrScheme name="Теплый синий">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Шаблон презентации на 14082013(2)</Template>
  <TotalTime>7794</TotalTime>
  <Words>1749</Words>
  <Application>Microsoft Office PowerPoint</Application>
  <PresentationFormat>Экран (4:3)</PresentationFormat>
  <Paragraphs>178</Paragraphs>
  <Slides>27</Slides>
  <Notes>1</Notes>
  <HiddenSlides>0</HiddenSlides>
  <MMClips>0</MMClips>
  <ScaleCrop>false</ScaleCrop>
  <HeadingPairs>
    <vt:vector size="4" baseType="variant">
      <vt:variant>
        <vt:lpstr>Тема</vt:lpstr>
      </vt:variant>
      <vt:variant>
        <vt:i4>2</vt:i4>
      </vt:variant>
      <vt:variant>
        <vt:lpstr>Заголовки слайдов</vt:lpstr>
      </vt:variant>
      <vt:variant>
        <vt:i4>27</vt:i4>
      </vt:variant>
    </vt:vector>
  </HeadingPairs>
  <TitlesOfParts>
    <vt:vector size="29" baseType="lpstr">
      <vt:lpstr>Шаблон презентации на 14082013(2)</vt:lpstr>
      <vt:lpstr>Воздушный поток</vt:lpstr>
      <vt:lpstr>Презентация PowerPoint</vt:lpstr>
      <vt:lpstr>Презентация PowerPoint</vt:lpstr>
      <vt:lpstr>Презентация PowerPoint</vt:lpstr>
      <vt:lpstr> </vt:lpstr>
      <vt:lpstr>Презентация PowerPoint</vt:lpstr>
      <vt:lpstr>Презентация PowerPoint</vt:lpstr>
      <vt:lpstr>Понятие незаконного вознаграждения</vt:lpstr>
      <vt:lpstr>Понятие покушения на получение взятки</vt:lpstr>
      <vt:lpstr>Участие родственников в получении взятки</vt:lpstr>
      <vt:lpstr>Понятие вымогательства взятки</vt:lpstr>
      <vt:lpstr>Отличие между подарком и взяткой</vt:lpstr>
      <vt:lpstr>Действия и высказывания, которые могут быть восприняты окружающими как согласие принять взятку или как просьба о даче взятки:</vt:lpstr>
      <vt:lpstr>Действия и высказывания, которые могут быть восприняты окружающими как согласие принять взятку или как просьба о даче взятки:</vt:lpstr>
      <vt:lpstr>Действия и высказывания, которые могут быть восприняты окружающими как согласие принять взятку или как просьба о даче взятки:</vt:lpstr>
      <vt:lpstr>Действия и высказывания, которые могут быть восприняты окружающими как согласие принять взятку или как просьба о даче взятки:</vt:lpstr>
      <vt:lpstr>Действия и высказывания, которые могут быть восприняты окружающими как согласие принять взятку или как просьба о даче взятки:</vt:lpstr>
      <vt:lpstr>Ваши действия в случае предложения или вымогательства взятки:</vt:lpstr>
      <vt:lpstr>Что следует предпринять сразу после свершившегося факта предложения или вымогательства взятки? </vt:lpstr>
      <vt:lpstr>Ответственность за совершение вышеуказанных деяний.</vt:lpstr>
      <vt:lpstr>ОТВЕТСТВЕННОСТЬ ЗА ПОЛУЧЕНИЕ ВЗЯТКИ (статья 290 Уголовного кодекса Российской Федерации)</vt:lpstr>
      <vt:lpstr>   ОТВЕТСТВЕННОСТЬ ЗА ДАЧУ ВЗЯТКИ (статья 291 Уголовного кодекса Российской Федерации)               </vt:lpstr>
      <vt:lpstr>   ОТВЕТСТВЕННОСТЬ ЗА ПОСРЕДНИЧЕСТВО ВО ВЗЯТНИЧЕСТВЕ  (статья 291.1 Уголовного кодекса Российской Федерации) </vt:lpstr>
      <vt:lpstr>Примечание</vt:lpstr>
      <vt:lpstr>Презентация PowerPoint</vt:lpstr>
      <vt:lpstr>Ответственность за иные противоправные деяния</vt:lpstr>
      <vt:lpstr>Презентация PowerPoint</vt:lpstr>
      <vt:lpstr>     Берегите себя Благодарю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«Переход к программно-целевому принципу формирования бюджета Свердловской области»</dc:title>
  <dc:creator>User</dc:creator>
  <cp:lastModifiedBy>Гусева Тамара Георгиевна</cp:lastModifiedBy>
  <cp:revision>402</cp:revision>
  <cp:lastPrinted>2014-01-31T04:56:33Z</cp:lastPrinted>
  <dcterms:created xsi:type="dcterms:W3CDTF">2013-09-24T14:29:11Z</dcterms:created>
  <dcterms:modified xsi:type="dcterms:W3CDTF">2019-12-20T03:31:46Z</dcterms:modified>
</cp:coreProperties>
</file>